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365" r:id="rId3"/>
    <p:sldId id="355" r:id="rId4"/>
    <p:sldId id="357" r:id="rId5"/>
    <p:sldId id="459" r:id="rId6"/>
    <p:sldId id="460" r:id="rId7"/>
    <p:sldId id="461" r:id="rId8"/>
    <p:sldId id="462" r:id="rId9"/>
    <p:sldId id="463" r:id="rId10"/>
    <p:sldId id="464" r:id="rId11"/>
    <p:sldId id="465" r:id="rId12"/>
    <p:sldId id="466" r:id="rId13"/>
    <p:sldId id="467" r:id="rId14"/>
    <p:sldId id="468" r:id="rId15"/>
    <p:sldId id="469" r:id="rId16"/>
    <p:sldId id="470" r:id="rId17"/>
    <p:sldId id="471" r:id="rId18"/>
    <p:sldId id="472" r:id="rId19"/>
    <p:sldId id="473" r:id="rId20"/>
    <p:sldId id="474" r:id="rId21"/>
    <p:sldId id="475" r:id="rId22"/>
    <p:sldId id="476" r:id="rId23"/>
    <p:sldId id="477" r:id="rId24"/>
    <p:sldId id="478" r:id="rId25"/>
    <p:sldId id="479" r:id="rId26"/>
    <p:sldId id="480" r:id="rId27"/>
    <p:sldId id="481" r:id="rId28"/>
    <p:sldId id="482" r:id="rId29"/>
    <p:sldId id="502" r:id="rId30"/>
    <p:sldId id="484" r:id="rId31"/>
    <p:sldId id="485" r:id="rId32"/>
    <p:sldId id="486" r:id="rId33"/>
    <p:sldId id="487" r:id="rId34"/>
    <p:sldId id="488" r:id="rId35"/>
    <p:sldId id="489" r:id="rId36"/>
    <p:sldId id="490" r:id="rId37"/>
    <p:sldId id="503" r:id="rId38"/>
    <p:sldId id="491" r:id="rId39"/>
    <p:sldId id="492" r:id="rId40"/>
    <p:sldId id="493" r:id="rId41"/>
    <p:sldId id="494" r:id="rId42"/>
    <p:sldId id="495" r:id="rId43"/>
    <p:sldId id="498" r:id="rId44"/>
    <p:sldId id="496" r:id="rId45"/>
    <p:sldId id="497" r:id="rId46"/>
    <p:sldId id="446" r:id="rId47"/>
    <p:sldId id="500" r:id="rId48"/>
    <p:sldId id="358" r:id="rId49"/>
    <p:sldId id="360" r:id="rId50"/>
    <p:sldId id="359" r:id="rId51"/>
    <p:sldId id="454" r:id="rId52"/>
    <p:sldId id="356" r:id="rId53"/>
    <p:sldId id="442" r:id="rId54"/>
    <p:sldId id="457" r:id="rId55"/>
    <p:sldId id="443" r:id="rId56"/>
    <p:sldId id="400" r:id="rId57"/>
    <p:sldId id="444" r:id="rId58"/>
    <p:sldId id="418" r:id="rId59"/>
    <p:sldId id="455" r:id="rId60"/>
    <p:sldId id="456" r:id="rId61"/>
    <p:sldId id="448" r:id="rId62"/>
    <p:sldId id="499" r:id="rId63"/>
    <p:sldId id="449" r:id="rId64"/>
    <p:sldId id="451" r:id="rId65"/>
    <p:sldId id="458" r:id="rId66"/>
    <p:sldId id="428" r:id="rId67"/>
  </p:sldIdLst>
  <p:sldSz cx="12192000" cy="6858000"/>
  <p:notesSz cx="6797675" cy="9926638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19B6ED"/>
    <a:srgbClr val="FBFBFB"/>
    <a:srgbClr val="004288"/>
    <a:srgbClr val="FAFAFA"/>
    <a:srgbClr val="EFFAFF"/>
    <a:srgbClr val="F5F5F5"/>
    <a:srgbClr val="0099CC"/>
    <a:srgbClr val="151718"/>
    <a:srgbClr val="FAD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4" autoAdjust="0"/>
    <p:restoredTop sz="95486" autoAdjust="0"/>
  </p:normalViewPr>
  <p:slideViewPr>
    <p:cSldViewPr>
      <p:cViewPr varScale="1">
        <p:scale>
          <a:sx n="115" d="100"/>
          <a:sy n="115" d="100"/>
        </p:scale>
        <p:origin x="438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0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/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/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08" charset="0"/>
                <a:ea typeface="ＭＳ Ｐゴシック" pitchFamily="-108" charset="-128"/>
              </a:defRPr>
            </a:lvl1pPr>
          </a:lstStyle>
          <a:p>
            <a:pPr>
              <a:defRPr/>
            </a:pPr>
            <a:fld id="{EC3BCA5E-28DC-4935-8BFD-042600687FD0}" type="datetime1">
              <a:rPr lang="it-IT" altLang="it-IT"/>
              <a:pPr>
                <a:defRPr/>
              </a:pPr>
              <a:t>17/04/2023</a:t>
            </a:fld>
            <a:endParaRPr lang="it-IT" altLang="it-IT"/>
          </a:p>
        </p:txBody>
      </p:sp>
      <p:sp>
        <p:nvSpPr>
          <p:cNvPr id="4" name="Segnaposto piè di pagina 3">
            <a:extLst/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>
            <a:extLst/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DAA11D0-DD75-4D18-944B-6B329E2D2E42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039299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/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9155" name="Rectangle 3">
            <a:extLst/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08" charset="0"/>
                <a:ea typeface="ＭＳ Ｐゴシック" pitchFamily="-108" charset="-128"/>
              </a:defRPr>
            </a:lvl1pPr>
          </a:lstStyle>
          <a:p>
            <a:pPr>
              <a:defRPr/>
            </a:pPr>
            <a:fld id="{9EFFC20A-2970-427E-9A70-586387358AC4}" type="datetime1">
              <a:rPr lang="it-IT" altLang="it-IT"/>
              <a:pPr>
                <a:defRPr/>
              </a:pPr>
              <a:t>17/04/2023</a:t>
            </a:fld>
            <a:endParaRPr lang="it-IT" altLang="it-IT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>
            <a:extLst/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49158" name="Rectangle 6">
            <a:extLst/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9159" name="Rectangle 7">
            <a:extLst/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1A61B1D-21D8-4131-BFC2-E1EBBF877DE3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853072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A61B1D-21D8-4131-BFC2-E1EBBF877DE3}" type="slidenum">
              <a:rPr lang="it-IT" altLang="it-IT" smtClean="0"/>
              <a:pPr>
                <a:defRPr/>
              </a:pPr>
              <a:t>52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640949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/>
          </p:cNvPr>
          <p:cNvSpPr>
            <a:spLocks noChangeArrowheads="1"/>
          </p:cNvSpPr>
          <p:nvPr userDrawn="1"/>
        </p:nvSpPr>
        <p:spPr bwMode="auto">
          <a:xfrm rot="2758769">
            <a:off x="6140979" y="-2952221"/>
            <a:ext cx="6378575" cy="15477067"/>
          </a:xfrm>
          <a:prstGeom prst="ellipse">
            <a:avLst/>
          </a:prstGeom>
          <a:solidFill>
            <a:srgbClr val="0099CC">
              <a:alpha val="70000"/>
            </a:srgbClr>
          </a:solidFill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it-IT" altLang="it-IT" sz="240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451" y="6092826"/>
            <a:ext cx="2749549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11"/>
          <p:cNvGraphicFramePr>
            <a:graphicFrameLocks noChangeAspect="1"/>
          </p:cNvGraphicFramePr>
          <p:nvPr/>
        </p:nvGraphicFramePr>
        <p:xfrm>
          <a:off x="1246717" y="1811339"/>
          <a:ext cx="1615016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5" name="Fotografia di Photo Editor " r:id="rId4" imgW="1580952" imgH="1628571" progId="MSPhotoEd.3">
                  <p:embed/>
                </p:oleObj>
              </mc:Choice>
              <mc:Fallback>
                <p:oleObj name="Fotografia di Photo Editor " r:id="rId4" imgW="1580952" imgH="16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717" y="1811339"/>
                        <a:ext cx="1615016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9967" y="1700220"/>
            <a:ext cx="8564033" cy="1470025"/>
          </a:xfrm>
        </p:spPr>
        <p:txBody>
          <a:bodyPr/>
          <a:lstStyle>
            <a:lvl1pPr>
              <a:defRPr sz="2800" b="0" smtClean="0">
                <a:solidFill>
                  <a:srgbClr val="00336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it-IT" altLang="it-IT" noProof="0" dirty="0"/>
              <a:t>Fare clic per modificare lo stile del titolo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588000" y="3717925"/>
            <a:ext cx="6096000" cy="1752600"/>
          </a:xfrm>
        </p:spPr>
        <p:txBody>
          <a:bodyPr/>
          <a:lstStyle>
            <a:lvl1pPr marL="0" indent="0">
              <a:buFontTx/>
              <a:buNone/>
              <a:defRPr sz="2000" i="1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it-IT" altLang="it-IT" noProof="0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09735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0801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4" name="Text Placeholder 4">
            <a:extLst/>
          </p:cNvPr>
          <p:cNvSpPr>
            <a:spLocks noGrp="1"/>
          </p:cNvSpPr>
          <p:nvPr>
            <p:ph type="body" sz="quarter" idx="18"/>
          </p:nvPr>
        </p:nvSpPr>
        <p:spPr>
          <a:xfrm>
            <a:off x="5985767" y="1093342"/>
            <a:ext cx="5184575" cy="327368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>
              <a:defRPr lang="en-US" sz="2200" smtClean="0">
                <a:solidFill>
                  <a:srgbClr val="0099CC"/>
                </a:solidFill>
              </a:defRPr>
            </a:lvl1pPr>
            <a:lvl2pPr>
              <a:defRPr lang="en-US" smtClean="0">
                <a:solidFill>
                  <a:schemeClr val="bg2"/>
                </a:solidFill>
              </a:defRPr>
            </a:lvl2pPr>
            <a:lvl3pPr>
              <a:defRPr lang="en-US" smtClean="0">
                <a:solidFill>
                  <a:schemeClr val="bg2"/>
                </a:solidFill>
              </a:defRPr>
            </a:lvl3pPr>
            <a:lvl4pPr>
              <a:defRPr lang="en-US" smtClean="0">
                <a:solidFill>
                  <a:schemeClr val="bg2"/>
                </a:solidFill>
              </a:defRPr>
            </a:lvl4pPr>
            <a:lvl5pPr>
              <a:defRPr lang="en-GB"/>
            </a:lvl5pPr>
          </a:lstStyle>
          <a:p>
            <a:pPr lvl="0"/>
            <a:r>
              <a:rPr lang="it-IT" noProof="0"/>
              <a:t>Fare clic per modificare stili del testo dello schema</a:t>
            </a:r>
          </a:p>
        </p:txBody>
      </p:sp>
      <p:sp>
        <p:nvSpPr>
          <p:cNvPr id="5" name="Text Placeholder 4">
            <a:extLst/>
          </p:cNvPr>
          <p:cNvSpPr>
            <a:spLocks noGrp="1"/>
          </p:cNvSpPr>
          <p:nvPr>
            <p:ph type="body" sz="quarter" idx="19"/>
          </p:nvPr>
        </p:nvSpPr>
        <p:spPr>
          <a:xfrm>
            <a:off x="447768" y="1093342"/>
            <a:ext cx="5299965" cy="327368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>
              <a:defRPr lang="en-US" sz="2200" smtClean="0">
                <a:solidFill>
                  <a:srgbClr val="0099CC"/>
                </a:solidFill>
              </a:defRPr>
            </a:lvl1pPr>
            <a:lvl2pPr>
              <a:defRPr lang="en-US" smtClean="0">
                <a:solidFill>
                  <a:schemeClr val="bg2"/>
                </a:solidFill>
              </a:defRPr>
            </a:lvl2pPr>
            <a:lvl3pPr>
              <a:defRPr lang="en-US" smtClean="0">
                <a:solidFill>
                  <a:schemeClr val="bg2"/>
                </a:solidFill>
              </a:defRPr>
            </a:lvl3pPr>
            <a:lvl4pPr>
              <a:defRPr lang="en-US" smtClean="0">
                <a:solidFill>
                  <a:schemeClr val="bg2"/>
                </a:solidFill>
              </a:defRPr>
            </a:lvl4pPr>
            <a:lvl5pPr>
              <a:defRPr lang="en-GB"/>
            </a:lvl5pPr>
          </a:lstStyle>
          <a:p>
            <a:pPr lvl="0"/>
            <a:r>
              <a:rPr lang="it-IT" noProof="0"/>
              <a:t>Fare clic per modificare stili del testo dello schema</a:t>
            </a:r>
          </a:p>
        </p:txBody>
      </p:sp>
      <p:sp>
        <p:nvSpPr>
          <p:cNvPr id="6" name="Conten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56771" y="1571823"/>
            <a:ext cx="5299967" cy="415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</a:lstStyle>
          <a:p>
            <a:pPr lvl="0"/>
            <a:r>
              <a:rPr lang="it-IT" noProof="0" dirty="0" err="1"/>
              <a:t>Edit</a:t>
            </a:r>
            <a:r>
              <a:rPr lang="it-IT" noProof="0" dirty="0"/>
              <a:t> Master text </a:t>
            </a:r>
            <a:r>
              <a:rPr lang="it-IT" noProof="0" dirty="0" err="1"/>
              <a:t>styles</a:t>
            </a:r>
            <a:endParaRPr lang="it-IT" noProof="0" dirty="0"/>
          </a:p>
          <a:p>
            <a:pPr lvl="1"/>
            <a:r>
              <a:rPr lang="it-IT" noProof="0" dirty="0"/>
              <a:t>Second </a:t>
            </a:r>
            <a:r>
              <a:rPr lang="it-IT" noProof="0" dirty="0" err="1"/>
              <a:t>level</a:t>
            </a:r>
            <a:endParaRPr lang="it-IT" noProof="0" dirty="0"/>
          </a:p>
          <a:p>
            <a:pPr lvl="2"/>
            <a:r>
              <a:rPr lang="it-IT" noProof="0" dirty="0"/>
              <a:t>Third </a:t>
            </a:r>
            <a:r>
              <a:rPr lang="it-IT" noProof="0" dirty="0" err="1"/>
              <a:t>level</a:t>
            </a:r>
            <a:endParaRPr lang="it-IT" noProof="0" dirty="0"/>
          </a:p>
          <a:p>
            <a:pPr lvl="3"/>
            <a:r>
              <a:rPr lang="it-IT" noProof="0" dirty="0"/>
              <a:t> </a:t>
            </a:r>
            <a:r>
              <a:rPr lang="it-IT" noProof="0" dirty="0" err="1"/>
              <a:t>Fourth</a:t>
            </a:r>
            <a:r>
              <a:rPr lang="it-IT" noProof="0" dirty="0"/>
              <a:t> </a:t>
            </a:r>
            <a:r>
              <a:rPr lang="it-IT" noProof="0" dirty="0" err="1"/>
              <a:t>level</a:t>
            </a:r>
            <a:endParaRPr lang="it-IT" noProof="0" dirty="0"/>
          </a:p>
        </p:txBody>
      </p:sp>
      <p:sp>
        <p:nvSpPr>
          <p:cNvPr id="7" name="Content Placeholder 2">
            <a:extLst/>
          </p:cNvPr>
          <p:cNvSpPr>
            <a:spLocks noGrp="1"/>
          </p:cNvSpPr>
          <p:nvPr>
            <p:ph idx="20"/>
          </p:nvPr>
        </p:nvSpPr>
        <p:spPr>
          <a:xfrm>
            <a:off x="5999989" y="1571823"/>
            <a:ext cx="5184576" cy="415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</a:lstStyle>
          <a:p>
            <a:pPr lvl="0"/>
            <a:r>
              <a:rPr lang="it-IT" noProof="0" dirty="0" err="1"/>
              <a:t>Edit</a:t>
            </a:r>
            <a:r>
              <a:rPr lang="it-IT" noProof="0" dirty="0"/>
              <a:t> Master text </a:t>
            </a:r>
            <a:r>
              <a:rPr lang="it-IT" noProof="0" dirty="0" err="1"/>
              <a:t>styles</a:t>
            </a:r>
            <a:endParaRPr lang="it-IT" noProof="0" dirty="0"/>
          </a:p>
          <a:p>
            <a:pPr lvl="1"/>
            <a:r>
              <a:rPr lang="it-IT" noProof="0" dirty="0"/>
              <a:t>Second </a:t>
            </a:r>
            <a:r>
              <a:rPr lang="it-IT" noProof="0" dirty="0" err="1"/>
              <a:t>level</a:t>
            </a:r>
            <a:endParaRPr lang="it-IT" noProof="0" dirty="0"/>
          </a:p>
          <a:p>
            <a:pPr lvl="2"/>
            <a:r>
              <a:rPr lang="it-IT" noProof="0" dirty="0"/>
              <a:t>Third </a:t>
            </a:r>
            <a:r>
              <a:rPr lang="it-IT" noProof="0" dirty="0" err="1"/>
              <a:t>level</a:t>
            </a:r>
            <a:endParaRPr lang="it-IT" noProof="0" dirty="0"/>
          </a:p>
          <a:p>
            <a:pPr lvl="3"/>
            <a:r>
              <a:rPr lang="it-IT" noProof="0" dirty="0"/>
              <a:t> </a:t>
            </a:r>
            <a:r>
              <a:rPr lang="it-IT" noProof="0" dirty="0" err="1"/>
              <a:t>Fourth</a:t>
            </a:r>
            <a:r>
              <a:rPr lang="it-IT" noProof="0" dirty="0"/>
              <a:t> </a:t>
            </a:r>
            <a:r>
              <a:rPr lang="it-IT" noProof="0" dirty="0" err="1"/>
              <a:t>level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2118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1">
            <a:extLst/>
          </p:cNvPr>
          <p:cNvSpPr>
            <a:spLocks noChangeArrowheads="1"/>
          </p:cNvSpPr>
          <p:nvPr userDrawn="1"/>
        </p:nvSpPr>
        <p:spPr bwMode="auto">
          <a:xfrm rot="5400000">
            <a:off x="158222" y="131235"/>
            <a:ext cx="314325" cy="232833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it-IT" altLang="it-IT" sz="2400"/>
          </a:p>
        </p:txBody>
      </p:sp>
      <p:sp>
        <p:nvSpPr>
          <p:cNvPr id="4" name="Rettangolo 9">
            <a:extLst/>
          </p:cNvPr>
          <p:cNvSpPr>
            <a:spLocks noChangeArrowheads="1"/>
          </p:cNvSpPr>
          <p:nvPr userDrawn="1"/>
        </p:nvSpPr>
        <p:spPr bwMode="auto">
          <a:xfrm>
            <a:off x="2117" y="1"/>
            <a:ext cx="237067" cy="333375"/>
          </a:xfrm>
          <a:prstGeom prst="rect">
            <a:avLst/>
          </a:prstGeo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it-IT" altLang="it-IT" sz="2400"/>
          </a:p>
        </p:txBody>
      </p:sp>
      <p:sp>
        <p:nvSpPr>
          <p:cNvPr id="5" name="Rettangolo 12">
            <a:extLst/>
          </p:cNvPr>
          <p:cNvSpPr>
            <a:spLocks noChangeArrowheads="1"/>
          </p:cNvSpPr>
          <p:nvPr userDrawn="1"/>
        </p:nvSpPr>
        <p:spPr bwMode="auto">
          <a:xfrm>
            <a:off x="4233" y="333376"/>
            <a:ext cx="620184" cy="6335713"/>
          </a:xfrm>
          <a:prstGeom prst="rect">
            <a:avLst/>
          </a:prstGeo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it-IT" altLang="it-IT" sz="2400"/>
          </a:p>
        </p:txBody>
      </p:sp>
      <p:sp>
        <p:nvSpPr>
          <p:cNvPr id="6" name="Rettangolo 1">
            <a:extLst/>
          </p:cNvPr>
          <p:cNvSpPr>
            <a:spLocks noChangeArrowheads="1"/>
          </p:cNvSpPr>
          <p:nvPr userDrawn="1"/>
        </p:nvSpPr>
        <p:spPr bwMode="auto">
          <a:xfrm>
            <a:off x="431801" y="3644901"/>
            <a:ext cx="7296151" cy="87313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it-IT" altLang="it-IT" sz="2400"/>
          </a:p>
        </p:txBody>
      </p:sp>
      <p:sp>
        <p:nvSpPr>
          <p:cNvPr id="7" name="Rettangolo 1">
            <a:extLst/>
          </p:cNvPr>
          <p:cNvSpPr>
            <a:spLocks noChangeArrowheads="1"/>
          </p:cNvSpPr>
          <p:nvPr userDrawn="1"/>
        </p:nvSpPr>
        <p:spPr bwMode="auto">
          <a:xfrm>
            <a:off x="414867" y="3740151"/>
            <a:ext cx="9408584" cy="85725"/>
          </a:xfrm>
          <a:prstGeom prst="rect">
            <a:avLst/>
          </a:prstGeom>
          <a:solidFill>
            <a:srgbClr val="0099CC"/>
          </a:solidFill>
          <a:ln>
            <a:noFill/>
          </a:ln>
          <a:ex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it-IT" altLang="it-IT" sz="24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1424" y="3068960"/>
            <a:ext cx="10363200" cy="550862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02895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a 4">
            <a:extLst/>
          </p:cNvPr>
          <p:cNvGraphicFramePr>
            <a:graphicFrameLocks noGrp="1"/>
          </p:cNvGraphicFramePr>
          <p:nvPr/>
        </p:nvGraphicFramePr>
        <p:xfrm>
          <a:off x="5615517" y="1773238"/>
          <a:ext cx="614468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6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6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6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99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99CC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99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99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99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marL="121920" marR="121920">
                    <a:solidFill>
                      <a:srgbClr val="0099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6" name="Text Placeholder 4">
            <a:extLst/>
          </p:cNvPr>
          <p:cNvSpPr>
            <a:spLocks noGrp="1"/>
          </p:cNvSpPr>
          <p:nvPr>
            <p:ph type="body" sz="quarter" idx="19"/>
          </p:nvPr>
        </p:nvSpPr>
        <p:spPr>
          <a:xfrm>
            <a:off x="447769" y="1093342"/>
            <a:ext cx="4871143" cy="327368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>
              <a:defRPr lang="en-US" sz="2200" baseline="0" smtClean="0">
                <a:solidFill>
                  <a:srgbClr val="0099CC"/>
                </a:solidFill>
              </a:defRPr>
            </a:lvl1pPr>
            <a:lvl2pPr>
              <a:defRPr lang="en-US" smtClean="0">
                <a:solidFill>
                  <a:schemeClr val="bg2"/>
                </a:solidFill>
              </a:defRPr>
            </a:lvl2pPr>
            <a:lvl3pPr>
              <a:defRPr lang="en-US" smtClean="0">
                <a:solidFill>
                  <a:schemeClr val="bg2"/>
                </a:solidFill>
              </a:defRPr>
            </a:lvl3pPr>
            <a:lvl4pPr>
              <a:defRPr lang="en-US" smtClean="0">
                <a:solidFill>
                  <a:schemeClr val="bg2"/>
                </a:solidFill>
              </a:defRPr>
            </a:lvl4pPr>
            <a:lvl5pPr>
              <a:defRPr lang="en-GB"/>
            </a:lvl5pPr>
          </a:lstStyle>
          <a:p>
            <a:pPr lvl="0"/>
            <a:r>
              <a:rPr lang="it-IT" noProof="0"/>
              <a:t>Fare clic per modificare stili del testo dello schema</a:t>
            </a:r>
          </a:p>
        </p:txBody>
      </p:sp>
      <p:sp>
        <p:nvSpPr>
          <p:cNvPr id="7" name="Conten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56772" y="1571823"/>
            <a:ext cx="4871144" cy="415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</a:lstStyle>
          <a:p>
            <a:pPr lvl="0"/>
            <a:r>
              <a:rPr lang="it-IT" noProof="0" dirty="0" err="1"/>
              <a:t>Edit</a:t>
            </a:r>
            <a:r>
              <a:rPr lang="it-IT" noProof="0" dirty="0"/>
              <a:t> Master text </a:t>
            </a:r>
            <a:r>
              <a:rPr lang="it-IT" noProof="0" dirty="0" err="1"/>
              <a:t>styles</a:t>
            </a:r>
            <a:endParaRPr lang="it-IT" noProof="0" dirty="0"/>
          </a:p>
          <a:p>
            <a:pPr lvl="1"/>
            <a:r>
              <a:rPr lang="it-IT" noProof="0" dirty="0"/>
              <a:t>Second </a:t>
            </a:r>
            <a:r>
              <a:rPr lang="it-IT" noProof="0" dirty="0" err="1"/>
              <a:t>level</a:t>
            </a:r>
            <a:endParaRPr lang="it-IT" noProof="0" dirty="0"/>
          </a:p>
          <a:p>
            <a:pPr lvl="2"/>
            <a:r>
              <a:rPr lang="it-IT" noProof="0" dirty="0"/>
              <a:t>Third </a:t>
            </a:r>
            <a:r>
              <a:rPr lang="it-IT" noProof="0" dirty="0" err="1"/>
              <a:t>level</a:t>
            </a:r>
            <a:endParaRPr lang="it-IT" noProof="0" dirty="0"/>
          </a:p>
          <a:p>
            <a:pPr lvl="3"/>
            <a:r>
              <a:rPr lang="it-IT" noProof="0" dirty="0"/>
              <a:t> </a:t>
            </a:r>
            <a:r>
              <a:rPr lang="it-IT" noProof="0" dirty="0" err="1"/>
              <a:t>Fourth</a:t>
            </a:r>
            <a:r>
              <a:rPr lang="it-IT" noProof="0" dirty="0"/>
              <a:t> </a:t>
            </a:r>
            <a:r>
              <a:rPr lang="it-IT" noProof="0" dirty="0" err="1"/>
              <a:t>level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7879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3">
            <a:extLst/>
          </p:cNvPr>
          <p:cNvCxnSpPr>
            <a:cxnSpLocks/>
          </p:cNvCxnSpPr>
          <p:nvPr userDrawn="1"/>
        </p:nvCxnSpPr>
        <p:spPr>
          <a:xfrm>
            <a:off x="1" y="3533775"/>
            <a:ext cx="12189884" cy="0"/>
          </a:xfrm>
          <a:prstGeom prst="line">
            <a:avLst/>
          </a:prstGeom>
          <a:ln w="28575">
            <a:solidFill>
              <a:srgbClr val="00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5">
            <a:extLst/>
          </p:cNvPr>
          <p:cNvCxnSpPr/>
          <p:nvPr/>
        </p:nvCxnSpPr>
        <p:spPr>
          <a:xfrm flipV="1">
            <a:off x="675217" y="1725613"/>
            <a:ext cx="0" cy="1808162"/>
          </a:xfrm>
          <a:prstGeom prst="line">
            <a:avLst/>
          </a:prstGeom>
          <a:ln w="19050">
            <a:solidFill>
              <a:srgbClr val="00669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8">
            <a:extLst/>
          </p:cNvPr>
          <p:cNvCxnSpPr>
            <a:cxnSpLocks/>
          </p:cNvCxnSpPr>
          <p:nvPr/>
        </p:nvCxnSpPr>
        <p:spPr>
          <a:xfrm flipV="1">
            <a:off x="1940984" y="2301875"/>
            <a:ext cx="0" cy="1231900"/>
          </a:xfrm>
          <a:prstGeom prst="line">
            <a:avLst/>
          </a:prstGeom>
          <a:ln w="19050">
            <a:solidFill>
              <a:srgbClr val="00669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1">
            <a:extLst/>
          </p:cNvPr>
          <p:cNvCxnSpPr/>
          <p:nvPr/>
        </p:nvCxnSpPr>
        <p:spPr>
          <a:xfrm flipV="1">
            <a:off x="3327400" y="3533775"/>
            <a:ext cx="0" cy="1809750"/>
          </a:xfrm>
          <a:prstGeom prst="line">
            <a:avLst/>
          </a:prstGeom>
          <a:ln w="19050">
            <a:solidFill>
              <a:srgbClr val="00669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4">
            <a:extLst/>
          </p:cNvPr>
          <p:cNvCxnSpPr/>
          <p:nvPr/>
        </p:nvCxnSpPr>
        <p:spPr>
          <a:xfrm flipV="1">
            <a:off x="4224867" y="1725613"/>
            <a:ext cx="0" cy="1808162"/>
          </a:xfrm>
          <a:prstGeom prst="line">
            <a:avLst/>
          </a:prstGeom>
          <a:ln w="19050">
            <a:solidFill>
              <a:srgbClr val="00669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7">
            <a:extLst/>
          </p:cNvPr>
          <p:cNvCxnSpPr>
            <a:cxnSpLocks/>
          </p:cNvCxnSpPr>
          <p:nvPr/>
        </p:nvCxnSpPr>
        <p:spPr>
          <a:xfrm flipV="1">
            <a:off x="5067300" y="2301875"/>
            <a:ext cx="0" cy="1231900"/>
          </a:xfrm>
          <a:prstGeom prst="line">
            <a:avLst/>
          </a:prstGeom>
          <a:ln w="19050">
            <a:solidFill>
              <a:srgbClr val="00669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0">
            <a:extLst/>
          </p:cNvPr>
          <p:cNvCxnSpPr>
            <a:cxnSpLocks/>
          </p:cNvCxnSpPr>
          <p:nvPr/>
        </p:nvCxnSpPr>
        <p:spPr>
          <a:xfrm flipV="1">
            <a:off x="7524751" y="2301875"/>
            <a:ext cx="0" cy="1231900"/>
          </a:xfrm>
          <a:prstGeom prst="line">
            <a:avLst/>
          </a:prstGeom>
          <a:ln w="19050">
            <a:solidFill>
              <a:srgbClr val="00669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3">
            <a:extLst/>
          </p:cNvPr>
          <p:cNvCxnSpPr/>
          <p:nvPr/>
        </p:nvCxnSpPr>
        <p:spPr>
          <a:xfrm flipV="1">
            <a:off x="9196917" y="1725613"/>
            <a:ext cx="0" cy="1808162"/>
          </a:xfrm>
          <a:prstGeom prst="line">
            <a:avLst/>
          </a:prstGeom>
          <a:ln w="19050">
            <a:solidFill>
              <a:srgbClr val="00669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26">
            <a:extLst/>
          </p:cNvPr>
          <p:cNvSpPr/>
          <p:nvPr userDrawn="1"/>
        </p:nvSpPr>
        <p:spPr>
          <a:xfrm>
            <a:off x="9478434" y="3448050"/>
            <a:ext cx="230717" cy="173038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2400">
              <a:solidFill>
                <a:srgbClr val="006699"/>
              </a:solidFill>
              <a:latin typeface="Calibri Light" panose="020F0302020204030204" pitchFamily="34" charset="0"/>
            </a:endParaRPr>
          </a:p>
        </p:txBody>
      </p:sp>
      <p:sp>
        <p:nvSpPr>
          <p:cNvPr id="12" name="TextBox 27">
            <a:extLst/>
          </p:cNvPr>
          <p:cNvSpPr txBox="1">
            <a:spLocks noChangeArrowheads="1"/>
          </p:cNvSpPr>
          <p:nvPr userDrawn="1"/>
        </p:nvSpPr>
        <p:spPr bwMode="auto">
          <a:xfrm>
            <a:off x="9315542" y="3621088"/>
            <a:ext cx="5501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>
              <a:defRPr/>
            </a:pPr>
            <a:r>
              <a:rPr lang="en-US" altLang="it-IT" sz="1400">
                <a:solidFill>
                  <a:srgbClr val="006699"/>
                </a:solidFill>
                <a:latin typeface="Calibri Light" pitchFamily="34" charset="0"/>
              </a:rPr>
              <a:t>2016</a:t>
            </a:r>
            <a:endParaRPr lang="en-GB" altLang="it-IT" sz="1400">
              <a:solidFill>
                <a:srgbClr val="006699"/>
              </a:solidFill>
              <a:latin typeface="Calibri Light" pitchFamily="34" charset="0"/>
            </a:endParaRPr>
          </a:p>
        </p:txBody>
      </p:sp>
      <p:sp>
        <p:nvSpPr>
          <p:cNvPr id="13" name="Oval 29">
            <a:extLst/>
          </p:cNvPr>
          <p:cNvSpPr/>
          <p:nvPr userDrawn="1"/>
        </p:nvSpPr>
        <p:spPr>
          <a:xfrm>
            <a:off x="541867" y="3448050"/>
            <a:ext cx="230717" cy="173038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2400">
              <a:solidFill>
                <a:srgbClr val="006699"/>
              </a:solidFill>
              <a:latin typeface="Calibri Light" panose="020F0302020204030204" pitchFamily="34" charset="0"/>
            </a:endParaRPr>
          </a:p>
        </p:txBody>
      </p:sp>
      <p:sp>
        <p:nvSpPr>
          <p:cNvPr id="14" name="TextBox 30">
            <a:extLst/>
          </p:cNvPr>
          <p:cNvSpPr txBox="1">
            <a:spLocks noChangeArrowheads="1"/>
          </p:cNvSpPr>
          <p:nvPr userDrawn="1"/>
        </p:nvSpPr>
        <p:spPr bwMode="auto">
          <a:xfrm>
            <a:off x="378975" y="3621088"/>
            <a:ext cx="5501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>
              <a:defRPr/>
            </a:pPr>
            <a:r>
              <a:rPr lang="en-US" altLang="it-IT" sz="1400">
                <a:solidFill>
                  <a:srgbClr val="006699"/>
                </a:solidFill>
                <a:latin typeface="Calibri Light" pitchFamily="34" charset="0"/>
              </a:rPr>
              <a:t>1990</a:t>
            </a:r>
            <a:endParaRPr lang="en-GB" altLang="it-IT" sz="1400">
              <a:solidFill>
                <a:srgbClr val="006699"/>
              </a:solidFill>
              <a:latin typeface="Calibri Light" pitchFamily="34" charset="0"/>
            </a:endParaRPr>
          </a:p>
        </p:txBody>
      </p:sp>
      <p:sp>
        <p:nvSpPr>
          <p:cNvPr id="15" name="Oval 32">
            <a:extLst/>
          </p:cNvPr>
          <p:cNvSpPr/>
          <p:nvPr userDrawn="1"/>
        </p:nvSpPr>
        <p:spPr>
          <a:xfrm>
            <a:off x="2328334" y="3448050"/>
            <a:ext cx="230717" cy="173038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2400">
              <a:solidFill>
                <a:srgbClr val="006699"/>
              </a:solidFill>
              <a:latin typeface="Calibri Light" panose="020F0302020204030204" pitchFamily="34" charset="0"/>
            </a:endParaRPr>
          </a:p>
        </p:txBody>
      </p:sp>
      <p:sp>
        <p:nvSpPr>
          <p:cNvPr id="16" name="TextBox 33">
            <a:extLst/>
          </p:cNvPr>
          <p:cNvSpPr txBox="1">
            <a:spLocks noChangeArrowheads="1"/>
          </p:cNvSpPr>
          <p:nvPr userDrawn="1"/>
        </p:nvSpPr>
        <p:spPr bwMode="auto">
          <a:xfrm>
            <a:off x="2166500" y="3621088"/>
            <a:ext cx="5501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>
              <a:defRPr/>
            </a:pPr>
            <a:r>
              <a:rPr lang="en-US" altLang="it-IT" sz="1400">
                <a:solidFill>
                  <a:srgbClr val="006699"/>
                </a:solidFill>
                <a:latin typeface="Calibri Light" pitchFamily="34" charset="0"/>
              </a:rPr>
              <a:t>2000</a:t>
            </a:r>
            <a:endParaRPr lang="en-GB" altLang="it-IT" sz="1400">
              <a:solidFill>
                <a:srgbClr val="006699"/>
              </a:solidFill>
              <a:latin typeface="Calibri Light" pitchFamily="34" charset="0"/>
            </a:endParaRPr>
          </a:p>
        </p:txBody>
      </p:sp>
      <p:sp>
        <p:nvSpPr>
          <p:cNvPr id="17" name="Oval 35">
            <a:extLst/>
          </p:cNvPr>
          <p:cNvSpPr/>
          <p:nvPr userDrawn="1"/>
        </p:nvSpPr>
        <p:spPr>
          <a:xfrm>
            <a:off x="7691967" y="3448050"/>
            <a:ext cx="228600" cy="173038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2400">
              <a:solidFill>
                <a:srgbClr val="006699"/>
              </a:solidFill>
              <a:latin typeface="Calibri Light" panose="020F0302020204030204" pitchFamily="34" charset="0"/>
            </a:endParaRPr>
          </a:p>
        </p:txBody>
      </p:sp>
      <p:sp>
        <p:nvSpPr>
          <p:cNvPr id="18" name="TextBox 36">
            <a:extLst/>
          </p:cNvPr>
          <p:cNvSpPr txBox="1">
            <a:spLocks noChangeArrowheads="1"/>
          </p:cNvSpPr>
          <p:nvPr userDrawn="1"/>
        </p:nvSpPr>
        <p:spPr bwMode="auto">
          <a:xfrm>
            <a:off x="7528016" y="3621088"/>
            <a:ext cx="5501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>
              <a:defRPr/>
            </a:pPr>
            <a:r>
              <a:rPr lang="en-US" altLang="it-IT" sz="1400">
                <a:solidFill>
                  <a:srgbClr val="006699"/>
                </a:solidFill>
                <a:latin typeface="Calibri Light" pitchFamily="34" charset="0"/>
              </a:rPr>
              <a:t>2014</a:t>
            </a:r>
            <a:endParaRPr lang="en-GB" altLang="it-IT" sz="1400">
              <a:solidFill>
                <a:srgbClr val="006699"/>
              </a:solidFill>
              <a:latin typeface="Calibri Light" pitchFamily="34" charset="0"/>
            </a:endParaRPr>
          </a:p>
        </p:txBody>
      </p:sp>
      <p:sp>
        <p:nvSpPr>
          <p:cNvPr id="19" name="Oval 38">
            <a:extLst/>
          </p:cNvPr>
          <p:cNvSpPr/>
          <p:nvPr userDrawn="1"/>
        </p:nvSpPr>
        <p:spPr>
          <a:xfrm>
            <a:off x="11264900" y="3448050"/>
            <a:ext cx="230717" cy="173038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2400">
              <a:solidFill>
                <a:srgbClr val="006699"/>
              </a:solidFill>
              <a:latin typeface="Calibri Light" panose="020F0302020204030204" pitchFamily="34" charset="0"/>
            </a:endParaRPr>
          </a:p>
        </p:txBody>
      </p:sp>
      <p:sp>
        <p:nvSpPr>
          <p:cNvPr id="20" name="TextBox 39">
            <a:extLst/>
          </p:cNvPr>
          <p:cNvSpPr txBox="1">
            <a:spLocks noChangeArrowheads="1"/>
          </p:cNvSpPr>
          <p:nvPr userDrawn="1"/>
        </p:nvSpPr>
        <p:spPr bwMode="auto">
          <a:xfrm>
            <a:off x="11103067" y="3621088"/>
            <a:ext cx="5501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>
              <a:defRPr/>
            </a:pPr>
            <a:r>
              <a:rPr lang="en-US" altLang="it-IT" sz="1400">
                <a:solidFill>
                  <a:srgbClr val="006699"/>
                </a:solidFill>
                <a:latin typeface="Calibri Light" pitchFamily="34" charset="0"/>
              </a:rPr>
              <a:t>2017</a:t>
            </a:r>
            <a:endParaRPr lang="en-GB" altLang="it-IT" sz="1400">
              <a:solidFill>
                <a:srgbClr val="006699"/>
              </a:solidFill>
              <a:latin typeface="Calibri Light" pitchFamily="34" charset="0"/>
            </a:endParaRPr>
          </a:p>
        </p:txBody>
      </p:sp>
      <p:sp>
        <p:nvSpPr>
          <p:cNvPr id="21" name="Oval 41">
            <a:extLst/>
          </p:cNvPr>
          <p:cNvSpPr/>
          <p:nvPr userDrawn="1"/>
        </p:nvSpPr>
        <p:spPr>
          <a:xfrm>
            <a:off x="5903385" y="3448050"/>
            <a:ext cx="230716" cy="173038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2400">
              <a:solidFill>
                <a:srgbClr val="006699"/>
              </a:solidFill>
              <a:latin typeface="Calibri Light" panose="020F0302020204030204" pitchFamily="34" charset="0"/>
            </a:endParaRPr>
          </a:p>
        </p:txBody>
      </p:sp>
      <p:sp>
        <p:nvSpPr>
          <p:cNvPr id="22" name="TextBox 42">
            <a:extLst/>
          </p:cNvPr>
          <p:cNvSpPr txBox="1">
            <a:spLocks noChangeArrowheads="1"/>
          </p:cNvSpPr>
          <p:nvPr userDrawn="1"/>
        </p:nvSpPr>
        <p:spPr bwMode="auto">
          <a:xfrm>
            <a:off x="5740493" y="3621088"/>
            <a:ext cx="5501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>
              <a:defRPr/>
            </a:pPr>
            <a:r>
              <a:rPr lang="en-US" altLang="it-IT" sz="1400">
                <a:solidFill>
                  <a:srgbClr val="006699"/>
                </a:solidFill>
                <a:latin typeface="Calibri Light" pitchFamily="34" charset="0"/>
              </a:rPr>
              <a:t>2012</a:t>
            </a:r>
            <a:endParaRPr lang="en-GB" altLang="it-IT" sz="1400">
              <a:solidFill>
                <a:srgbClr val="006699"/>
              </a:solidFill>
              <a:latin typeface="Calibri Light" pitchFamily="34" charset="0"/>
            </a:endParaRPr>
          </a:p>
        </p:txBody>
      </p:sp>
      <p:sp>
        <p:nvSpPr>
          <p:cNvPr id="23" name="Oval 44">
            <a:extLst/>
          </p:cNvPr>
          <p:cNvSpPr/>
          <p:nvPr userDrawn="1"/>
        </p:nvSpPr>
        <p:spPr>
          <a:xfrm>
            <a:off x="4116918" y="3448050"/>
            <a:ext cx="230716" cy="173038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2400">
              <a:solidFill>
                <a:srgbClr val="006699"/>
              </a:solidFill>
              <a:latin typeface="Calibri Light" panose="020F0302020204030204" pitchFamily="34" charset="0"/>
            </a:endParaRPr>
          </a:p>
        </p:txBody>
      </p:sp>
      <p:sp>
        <p:nvSpPr>
          <p:cNvPr id="24" name="TextBox 45">
            <a:extLst/>
          </p:cNvPr>
          <p:cNvSpPr txBox="1">
            <a:spLocks noChangeArrowheads="1"/>
          </p:cNvSpPr>
          <p:nvPr userDrawn="1"/>
        </p:nvSpPr>
        <p:spPr bwMode="auto">
          <a:xfrm>
            <a:off x="3952967" y="3621088"/>
            <a:ext cx="5501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>
              <a:defRPr/>
            </a:pPr>
            <a:r>
              <a:rPr lang="en-US" altLang="it-IT" sz="1400">
                <a:solidFill>
                  <a:srgbClr val="006699"/>
                </a:solidFill>
                <a:latin typeface="Calibri Light" pitchFamily="34" charset="0"/>
              </a:rPr>
              <a:t>2018</a:t>
            </a:r>
            <a:endParaRPr lang="en-GB" altLang="it-IT" sz="1400">
              <a:solidFill>
                <a:srgbClr val="006699"/>
              </a:solidFill>
              <a:latin typeface="Calibri Light" pitchFamily="34" charset="0"/>
            </a:endParaRPr>
          </a:p>
        </p:txBody>
      </p:sp>
      <p:cxnSp>
        <p:nvCxnSpPr>
          <p:cNvPr id="25" name="Straight Connector 47">
            <a:extLst/>
          </p:cNvPr>
          <p:cNvCxnSpPr/>
          <p:nvPr/>
        </p:nvCxnSpPr>
        <p:spPr>
          <a:xfrm flipV="1">
            <a:off x="6604000" y="3533775"/>
            <a:ext cx="0" cy="1809750"/>
          </a:xfrm>
          <a:prstGeom prst="line">
            <a:avLst/>
          </a:prstGeom>
          <a:ln w="19050">
            <a:solidFill>
              <a:srgbClr val="00669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50">
            <a:extLst/>
          </p:cNvPr>
          <p:cNvCxnSpPr>
            <a:cxnSpLocks/>
          </p:cNvCxnSpPr>
          <p:nvPr/>
        </p:nvCxnSpPr>
        <p:spPr>
          <a:xfrm flipV="1">
            <a:off x="9990667" y="3533776"/>
            <a:ext cx="0" cy="1008063"/>
          </a:xfrm>
          <a:prstGeom prst="line">
            <a:avLst/>
          </a:prstGeom>
          <a:ln w="19050">
            <a:solidFill>
              <a:srgbClr val="00669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17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7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">
            <a:extLst/>
          </p:cNvPr>
          <p:cNvSpPr>
            <a:spLocks noChangeArrowheads="1"/>
          </p:cNvSpPr>
          <p:nvPr userDrawn="1"/>
        </p:nvSpPr>
        <p:spPr bwMode="auto">
          <a:xfrm rot="5400000">
            <a:off x="29635" y="101072"/>
            <a:ext cx="152400" cy="80433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it-IT" altLang="it-IT" sz="24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88913"/>
            <a:ext cx="10363200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lo stile del titolo dello schema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908050"/>
            <a:ext cx="1055793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gli stili del testo dello schema</a:t>
            </a:r>
          </a:p>
          <a:p>
            <a:pPr lvl="1"/>
            <a:r>
              <a:rPr lang="it-IT" altLang="it-IT" smtClean="0"/>
              <a:t>Secondo livello</a:t>
            </a:r>
          </a:p>
          <a:p>
            <a:pPr lvl="2"/>
            <a:r>
              <a:rPr lang="it-IT" altLang="it-IT" smtClean="0"/>
              <a:t>Terzo livello</a:t>
            </a:r>
          </a:p>
          <a:p>
            <a:pPr lvl="3"/>
            <a:r>
              <a:rPr lang="it-IT" altLang="it-IT" smtClean="0"/>
              <a:t>Quarto livello</a:t>
            </a:r>
          </a:p>
          <a:p>
            <a:pPr lvl="4"/>
            <a:r>
              <a:rPr lang="it-IT" altLang="it-IT" smtClean="0"/>
              <a:t>Quinto livello</a:t>
            </a:r>
          </a:p>
        </p:txBody>
      </p:sp>
      <p:sp>
        <p:nvSpPr>
          <p:cNvPr id="12" name="Text Box 10">
            <a:extLst/>
          </p:cNvPr>
          <p:cNvSpPr txBox="1">
            <a:spLocks noChangeArrowheads="1"/>
          </p:cNvSpPr>
          <p:nvPr/>
        </p:nvSpPr>
        <p:spPr bwMode="auto">
          <a:xfrm>
            <a:off x="-103717" y="6635751"/>
            <a:ext cx="139911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it-IT" sz="700" b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Private and  Confidential</a:t>
            </a:r>
          </a:p>
        </p:txBody>
      </p:sp>
      <p:sp>
        <p:nvSpPr>
          <p:cNvPr id="1033" name="Rettangolo 10">
            <a:extLst/>
          </p:cNvPr>
          <p:cNvSpPr>
            <a:spLocks noChangeArrowheads="1"/>
          </p:cNvSpPr>
          <p:nvPr userDrawn="1"/>
        </p:nvSpPr>
        <p:spPr bwMode="auto">
          <a:xfrm>
            <a:off x="1" y="6807201"/>
            <a:ext cx="1248833" cy="9842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it-IT" altLang="it-IT" sz="2400"/>
          </a:p>
        </p:txBody>
      </p:sp>
      <p:sp>
        <p:nvSpPr>
          <p:cNvPr id="14" name="Text Box 10">
            <a:extLst/>
          </p:cNvPr>
          <p:cNvSpPr txBox="1">
            <a:spLocks noChangeArrowheads="1"/>
          </p:cNvSpPr>
          <p:nvPr userDrawn="1"/>
        </p:nvSpPr>
        <p:spPr bwMode="auto">
          <a:xfrm>
            <a:off x="10610851" y="6499226"/>
            <a:ext cx="1361016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defRPr/>
            </a:pPr>
            <a:r>
              <a:rPr lang="en-US" altLang="it-IT" sz="1000" b="1">
                <a:solidFill>
                  <a:srgbClr val="00336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Previnet®</a:t>
            </a:r>
          </a:p>
          <a:p>
            <a:pPr algn="r">
              <a:defRPr/>
            </a:pPr>
            <a:r>
              <a:rPr lang="en-US" altLang="it-IT" sz="700" b="1">
                <a:solidFill>
                  <a:srgbClr val="5F5F5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Outsourcing Solutions</a:t>
            </a:r>
          </a:p>
        </p:txBody>
      </p:sp>
      <p:sp>
        <p:nvSpPr>
          <p:cNvPr id="17" name="Rettangolo 9">
            <a:extLst/>
          </p:cNvPr>
          <p:cNvSpPr>
            <a:spLocks noChangeArrowheads="1"/>
          </p:cNvSpPr>
          <p:nvPr userDrawn="1"/>
        </p:nvSpPr>
        <p:spPr bwMode="auto">
          <a:xfrm>
            <a:off x="1" y="-26988"/>
            <a:ext cx="65617" cy="192088"/>
          </a:xfrm>
          <a:prstGeom prst="rect">
            <a:avLst/>
          </a:prstGeo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it-IT" altLang="it-IT" sz="2400"/>
          </a:p>
        </p:txBody>
      </p:sp>
      <p:sp>
        <p:nvSpPr>
          <p:cNvPr id="18" name="Rettangolo 1">
            <a:extLst/>
          </p:cNvPr>
          <p:cNvSpPr>
            <a:spLocks noChangeArrowheads="1"/>
          </p:cNvSpPr>
          <p:nvPr userDrawn="1"/>
        </p:nvSpPr>
        <p:spPr bwMode="auto">
          <a:xfrm rot="5400000">
            <a:off x="12030340" y="6226441"/>
            <a:ext cx="153987" cy="118533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it-IT" altLang="it-IT" sz="2400"/>
          </a:p>
        </p:txBody>
      </p:sp>
      <p:sp>
        <p:nvSpPr>
          <p:cNvPr id="19" name="Rettangolo 12">
            <a:extLst/>
          </p:cNvPr>
          <p:cNvSpPr>
            <a:spLocks noChangeArrowheads="1"/>
          </p:cNvSpPr>
          <p:nvPr userDrawn="1"/>
        </p:nvSpPr>
        <p:spPr bwMode="auto">
          <a:xfrm>
            <a:off x="11952817" y="6284914"/>
            <a:ext cx="243416" cy="574675"/>
          </a:xfrm>
          <a:prstGeom prst="rect">
            <a:avLst/>
          </a:prstGeo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it-IT" altLang="it-IT" sz="2400"/>
          </a:p>
        </p:txBody>
      </p:sp>
      <p:sp>
        <p:nvSpPr>
          <p:cNvPr id="20" name="Rettangolo 9">
            <a:extLst/>
          </p:cNvPr>
          <p:cNvSpPr>
            <a:spLocks noChangeArrowheads="1"/>
          </p:cNvSpPr>
          <p:nvPr userDrawn="1"/>
        </p:nvSpPr>
        <p:spPr bwMode="auto">
          <a:xfrm>
            <a:off x="12132734" y="6116639"/>
            <a:ext cx="65617" cy="192087"/>
          </a:xfrm>
          <a:prstGeom prst="rect">
            <a:avLst/>
          </a:prstGeo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it-IT" altLang="it-IT" sz="2400"/>
          </a:p>
        </p:txBody>
      </p:sp>
      <p:sp>
        <p:nvSpPr>
          <p:cNvPr id="1038" name="Rectangle 14">
            <a:extLst/>
          </p:cNvPr>
          <p:cNvSpPr>
            <a:spLocks noChangeArrowheads="1"/>
          </p:cNvSpPr>
          <p:nvPr/>
        </p:nvSpPr>
        <p:spPr bwMode="auto">
          <a:xfrm>
            <a:off x="11813117" y="6597651"/>
            <a:ext cx="522816" cy="138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fld id="{7238DFBF-ECA1-4FAC-9ADF-C0B3CBE02AED}" type="slidenum">
              <a:rPr lang="it-IT" altLang="it-IT" sz="1000" smtClean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pPr algn="ctr" eaLnBrk="1" hangingPunct="1">
                <a:defRPr/>
              </a:pPr>
              <a:t>‹N›</a:t>
            </a:fld>
            <a:endParaRPr lang="it-IT" altLang="it-IT" sz="1000" smtClean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1037" name="Rettangolo 12">
            <a:extLst/>
          </p:cNvPr>
          <p:cNvSpPr>
            <a:spLocks noChangeArrowheads="1"/>
          </p:cNvSpPr>
          <p:nvPr userDrawn="1"/>
        </p:nvSpPr>
        <p:spPr bwMode="auto">
          <a:xfrm>
            <a:off x="0" y="141289"/>
            <a:ext cx="239184" cy="574675"/>
          </a:xfrm>
          <a:prstGeom prst="rect">
            <a:avLst/>
          </a:prstGeo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it-IT" altLang="it-IT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59" r:id="rId2"/>
    <p:sldLayoutId id="2147484160" r:id="rId3"/>
    <p:sldLayoutId id="2147484163" r:id="rId4"/>
    <p:sldLayoutId id="2147484164" r:id="rId5"/>
    <p:sldLayoutId id="2147484165" r:id="rId6"/>
    <p:sldLayoutId id="2147484161" r:id="rId7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Calibri Light" pitchFamily="34" charset="0"/>
          <a:ea typeface="MS PGothic" pitchFamily="34" charset="-128"/>
          <a:cs typeface="Calibri Light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Verdana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Verdana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Verdana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000">
          <a:solidFill>
            <a:schemeClr val="tx1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Char char="—"/>
        <a:defRPr sz="1600">
          <a:solidFill>
            <a:schemeClr val="tx1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ü"/>
        <a:defRPr sz="1400">
          <a:solidFill>
            <a:schemeClr val="tx1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Ø"/>
        <a:defRPr sz="1200">
          <a:solidFill>
            <a:schemeClr val="tx1"/>
          </a:solidFill>
          <a:latin typeface="Calibri Light" panose="020F0302020204030204" pitchFamily="34" charset="0"/>
          <a:ea typeface="MS PGothic" pitchFamily="34" charset="-128"/>
          <a:cs typeface="Calibri Light" panose="020F03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entral.sonatype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quarkus.io/extension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quarkus.io/guides/hibernate-or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quarkus.io/guides/rest-json#about-serialization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 bwMode="auto">
          <a:xfrm>
            <a:off x="983432" y="1700808"/>
            <a:ext cx="1944216" cy="172819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13"/>
          <a:stretch/>
        </p:blipFill>
        <p:spPr>
          <a:xfrm>
            <a:off x="839416" y="836712"/>
            <a:ext cx="1512168" cy="1487409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 bwMode="auto">
          <a:xfrm>
            <a:off x="8832304" y="5949280"/>
            <a:ext cx="2961665" cy="720080"/>
          </a:xfrm>
          <a:prstGeom prst="rect">
            <a:avLst/>
          </a:prstGeom>
          <a:solidFill>
            <a:srgbClr val="4CB7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38" y="5805264"/>
            <a:ext cx="2626958" cy="6714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079335E-0675-4573-AF9E-B1B5DFA4A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2466070"/>
            <a:ext cx="9144000" cy="2387600"/>
          </a:xfrm>
        </p:spPr>
        <p:txBody>
          <a:bodyPr/>
          <a:lstStyle/>
          <a:p>
            <a:r>
              <a:rPr lang="it-IT" sz="4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Previnet</a:t>
            </a:r>
            <a:r>
              <a:rPr lang="it-IT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Academy</a:t>
            </a:r>
            <a:br>
              <a:rPr lang="it-IT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4000" dirty="0" err="1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BackEnd</a:t>
            </a:r>
            <a:endParaRPr lang="it-IT" sz="40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86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Maven –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mvn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ttangolo arrotondato 16"/>
          <p:cNvSpPr/>
          <p:nvPr/>
        </p:nvSpPr>
        <p:spPr>
          <a:xfrm>
            <a:off x="424148" y="1628800"/>
            <a:ext cx="11199688" cy="2952328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539517" y="1844824"/>
            <a:ext cx="10801200" cy="67710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pPr lvl="1"/>
            <a:r>
              <a:rPr lang="it-IT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Per eseguire la </a:t>
            </a:r>
            <a:r>
              <a:rPr lang="it-IT" sz="19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build</a:t>
            </a:r>
            <a:r>
              <a:rPr lang="it-IT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 di un progetto </a:t>
            </a:r>
            <a:r>
              <a:rPr lang="it-IT" sz="19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maven</a:t>
            </a:r>
            <a:r>
              <a:rPr lang="it-IT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 si utilizza il comando </a:t>
            </a:r>
            <a:r>
              <a:rPr lang="it-IT" sz="19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mvn</a:t>
            </a:r>
            <a:r>
              <a:rPr lang="it-IT" sz="19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specificando le fasi che si vogliono eseguire, o alternativamente è possibile utilizzare l’integrazione fornita da </a:t>
            </a:r>
            <a:r>
              <a:rPr lang="it-IT" sz="19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IntelliJ</a:t>
            </a:r>
            <a:r>
              <a:rPr lang="it-IT" sz="19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7143" t="27625" r="7455" b="25832"/>
          <a:stretch/>
        </p:blipFill>
        <p:spPr>
          <a:xfrm>
            <a:off x="2495600" y="2564903"/>
            <a:ext cx="6696744" cy="864097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539517" y="3392997"/>
            <a:ext cx="10633450" cy="42344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it-IT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 La fase </a:t>
            </a:r>
            <a:r>
              <a:rPr lang="it-IT" sz="16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clean</a:t>
            </a:r>
            <a:r>
              <a:rPr lang="it-IT" sz="1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rimuove i file generati nella cartella target da una </a:t>
            </a:r>
            <a:r>
              <a:rPr lang="it-IT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build</a:t>
            </a:r>
            <a:r>
              <a:rPr lang="it-IT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precedente. )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54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Maven –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Gestione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delle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dipendenze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431800" y="980726"/>
            <a:ext cx="11199688" cy="5400603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7" name="Rettangolo arrotondato 16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2741917" y="3966152"/>
              <a:ext cx="3138058" cy="125559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it-IT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Una delle principali funzioni di </a:t>
              </a:r>
              <a:r>
                <a:rPr lang="it-IT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Maven</a:t>
              </a:r>
              <a:r>
                <a:rPr lang="it-IT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è la gestione delle </a:t>
              </a:r>
              <a: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dipendenze</a:t>
              </a:r>
              <a:b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it-IT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Le dipendenze sono specificate nel file pom.xml e possono essere scaricate automaticamente da un </a:t>
              </a:r>
              <a:r>
                <a:rPr lang="it-IT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repository</a:t>
              </a:r>
              <a:r>
                <a:rPr lang="it-IT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centrale (</a:t>
              </a:r>
              <a:r>
                <a:rPr lang="it-IT" sz="2000" dirty="0">
                  <a:solidFill>
                    <a:srgbClr val="004288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2"/>
                </a:rPr>
                <a:t>https://</a:t>
              </a:r>
              <a:r>
                <a:rPr lang="it-IT" sz="2000" dirty="0" smtClean="0">
                  <a:solidFill>
                    <a:srgbClr val="004288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2"/>
                </a:rPr>
                <a:t>central.sonatype.com</a:t>
              </a:r>
              <a: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) se non presenti nel </a:t>
              </a:r>
              <a:r>
                <a:rPr lang="it-IT" sz="20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repository</a:t>
              </a:r>
              <a: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locale.</a:t>
              </a:r>
              <a:b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it-IT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Maven</a:t>
              </a:r>
              <a:r>
                <a:rPr lang="it-IT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gestisce anche le dipendenze transitive, cioè le dipendenze delle dipendenze del progetto</a:t>
              </a:r>
            </a:p>
          </p:txBody>
        </p:sp>
      </p:grp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59" y="1340767"/>
            <a:ext cx="4840429" cy="41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2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Quarkus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431800" y="980726"/>
            <a:ext cx="11199688" cy="5400603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7" name="Rettangolo arrotondato 16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Rettangolo 8"/>
          <p:cNvSpPr/>
          <p:nvPr/>
        </p:nvSpPr>
        <p:spPr>
          <a:xfrm>
            <a:off x="631044" y="1340767"/>
            <a:ext cx="10801200" cy="409342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Framework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open 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source, progettato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per creare applicazioni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cloud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-native, ovvero applicazioni che sono ottimizzate per essere eseguite in ambienti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cloud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, come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Kubernetes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it-IT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Il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si concentra sulla creazione di applicazioni leggere, veloci e con un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footprint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ridotto, utilizzando tecniche come la compilazione nativa, il caricamento rapido delle applicazioni e la minimizzazione delle dipendenze.</a:t>
            </a: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Quarkus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è costruito sulla base di una serie di tecnologie Java esistenti, come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Eclipse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MicroProfile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RESTEasy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JAX-RS) e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Hibernate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(JPA),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e aggiunge nuove funzionalità per semplificare lo sviluppo delle applicazioni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La potenza di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Quarkus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sta nelle numerose estensioni (possiamo vederle come librerie ottimizzate) che sono state sviluppate per il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https://quarkus.io/extensions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77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Quarkus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Primo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progetto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ttangolo arrotondato 16"/>
          <p:cNvSpPr/>
          <p:nvPr/>
        </p:nvSpPr>
        <p:spPr>
          <a:xfrm>
            <a:off x="431800" y="980726"/>
            <a:ext cx="11199688" cy="5400603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920" y="651774"/>
            <a:ext cx="5112568" cy="6058506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631044" y="1052736"/>
            <a:ext cx="6257044" cy="470898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pPr lvl="1"/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Creiamo un progetto con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maven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endParaRPr lang="it-IT" sz="1400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lvl="1"/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Definiamo la dipendenza al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Aggiungiamo la dipendenza alle estensioni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Quarkus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che andremo ad utilizzare.</a:t>
            </a:r>
          </a:p>
          <a:p>
            <a:pPr lvl="1"/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Aggiungiamo il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plugin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per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maven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Quarkus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Questo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plugin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ci permetterà di effettuare la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build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del progetto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Quarkus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e anche di sviluppare il progetto di </a:t>
            </a:r>
            <a:r>
              <a:rPr lang="it-IT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development</a:t>
            </a:r>
            <a:r>
              <a:rPr lang="it-IT" sz="20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it-IT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mode.</a:t>
            </a:r>
          </a:p>
          <a:p>
            <a:pPr lvl="1"/>
            <a:endParaRPr lang="it-IT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development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mode abilita il live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reload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dell’applicazione quando vengono effettuati dei cambiamenti nel codice.</a:t>
            </a:r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e 5"/>
          <p:cNvSpPr/>
          <p:nvPr/>
        </p:nvSpPr>
        <p:spPr bwMode="auto">
          <a:xfrm>
            <a:off x="663222" y="1610997"/>
            <a:ext cx="288032" cy="28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Ovale 12"/>
          <p:cNvSpPr/>
          <p:nvPr/>
        </p:nvSpPr>
        <p:spPr bwMode="auto">
          <a:xfrm>
            <a:off x="7182279" y="1889017"/>
            <a:ext cx="288032" cy="28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4" name="Ovale 13"/>
          <p:cNvSpPr/>
          <p:nvPr/>
        </p:nvSpPr>
        <p:spPr bwMode="auto">
          <a:xfrm>
            <a:off x="663222" y="2313258"/>
            <a:ext cx="288032" cy="28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kumimoji="0" lang="it-IT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e 18"/>
          <p:cNvSpPr/>
          <p:nvPr/>
        </p:nvSpPr>
        <p:spPr bwMode="auto">
          <a:xfrm>
            <a:off x="7176120" y="3118269"/>
            <a:ext cx="288032" cy="28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kumimoji="0" lang="it-IT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Ovale 19"/>
          <p:cNvSpPr/>
          <p:nvPr/>
        </p:nvSpPr>
        <p:spPr bwMode="auto">
          <a:xfrm>
            <a:off x="631044" y="3537027"/>
            <a:ext cx="288032" cy="28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14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1" name="Ovale 20"/>
          <p:cNvSpPr/>
          <p:nvPr/>
        </p:nvSpPr>
        <p:spPr bwMode="auto">
          <a:xfrm>
            <a:off x="7176120" y="4719920"/>
            <a:ext cx="288032" cy="28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1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105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Quarkus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Primo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progetto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ttangolo arrotondato 16"/>
          <p:cNvSpPr/>
          <p:nvPr/>
        </p:nvSpPr>
        <p:spPr>
          <a:xfrm>
            <a:off x="431800" y="980726"/>
            <a:ext cx="11199688" cy="5400603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631044" y="1052736"/>
            <a:ext cx="6257044" cy="400109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pPr lvl="1"/>
            <a:endParaRPr lang="it-IT" sz="1400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lvl="1"/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Path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gestito dalla classe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GreetingResource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Tutte gli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endpoint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della classe avranno come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it-IT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baseUrl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/hello»</a:t>
            </a:r>
          </a:p>
          <a:p>
            <a:pPr lvl="1"/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Nel caso di sviluppo in locale la </a:t>
            </a:r>
            <a:r>
              <a:rPr lang="it-IT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baseUrl</a:t>
            </a:r>
            <a:r>
              <a:rPr lang="it-IT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sarà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localhost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sulla porta 8080 (questi parametri sono configurabili).</a:t>
            </a:r>
            <a:endParaRPr lang="it-IT" sz="20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it-IT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Tramite l’annotazione @GET specifichiamo che il metodo annotato è responsabile della gestione delle chiamate con metodo http GET.</a:t>
            </a:r>
            <a:b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 questo caso richiedendo l’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endpoint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/hello con metodo GET verrà invocato il metodo java </a:t>
            </a:r>
            <a:r>
              <a:rPr lang="it-IT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hello().</a:t>
            </a:r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e 5"/>
          <p:cNvSpPr/>
          <p:nvPr/>
        </p:nvSpPr>
        <p:spPr bwMode="auto">
          <a:xfrm>
            <a:off x="663222" y="1610997"/>
            <a:ext cx="288032" cy="28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4" name="Ovale 13"/>
          <p:cNvSpPr/>
          <p:nvPr/>
        </p:nvSpPr>
        <p:spPr bwMode="auto">
          <a:xfrm>
            <a:off x="663222" y="3852163"/>
            <a:ext cx="288032" cy="28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kumimoji="0" lang="it-IT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897943"/>
            <a:ext cx="5169463" cy="5278167"/>
          </a:xfrm>
          <a:prstGeom prst="rect">
            <a:avLst/>
          </a:prstGeom>
        </p:spPr>
      </p:pic>
      <p:sp>
        <p:nvSpPr>
          <p:cNvPr id="15" name="Ovale 14"/>
          <p:cNvSpPr/>
          <p:nvPr/>
        </p:nvSpPr>
        <p:spPr bwMode="auto">
          <a:xfrm>
            <a:off x="9184787" y="3392461"/>
            <a:ext cx="288032" cy="28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6" name="Ovale 15"/>
          <p:cNvSpPr/>
          <p:nvPr/>
        </p:nvSpPr>
        <p:spPr bwMode="auto">
          <a:xfrm>
            <a:off x="8544272" y="4005064"/>
            <a:ext cx="288032" cy="28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kumimoji="0" lang="it-IT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2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arrotondato 11"/>
          <p:cNvSpPr/>
          <p:nvPr/>
        </p:nvSpPr>
        <p:spPr>
          <a:xfrm>
            <a:off x="3719736" y="1196752"/>
            <a:ext cx="4464496" cy="1224136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Quarkus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Avviare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progetto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ttangolo arrotondato 16"/>
          <p:cNvSpPr/>
          <p:nvPr/>
        </p:nvSpPr>
        <p:spPr>
          <a:xfrm>
            <a:off x="3359696" y="2642274"/>
            <a:ext cx="5112568" cy="3090982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2996952"/>
            <a:ext cx="4307773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/>
          <a:srcRect l="9866" t="27595" r="9622" b="26573"/>
          <a:stretch/>
        </p:blipFill>
        <p:spPr>
          <a:xfrm>
            <a:off x="3863752" y="1340767"/>
            <a:ext cx="4176464" cy="9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5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Quarkus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Complichiamo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l’esempio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ttangolo arrotondato 16"/>
          <p:cNvSpPr/>
          <p:nvPr/>
        </p:nvSpPr>
        <p:spPr>
          <a:xfrm>
            <a:off x="1352634" y="764703"/>
            <a:ext cx="8847822" cy="2374234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015" y="1706788"/>
            <a:ext cx="6643060" cy="1401685"/>
          </a:xfrm>
          <a:prstGeom prst="rect">
            <a:avLst/>
          </a:prstGeom>
        </p:spPr>
      </p:pic>
      <p:sp>
        <p:nvSpPr>
          <p:cNvPr id="12" name="Rettangolo arrotondato 11"/>
          <p:cNvSpPr/>
          <p:nvPr/>
        </p:nvSpPr>
        <p:spPr>
          <a:xfrm>
            <a:off x="551384" y="3356992"/>
            <a:ext cx="6048672" cy="2592288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arrotondato 17"/>
          <p:cNvSpPr/>
          <p:nvPr/>
        </p:nvSpPr>
        <p:spPr>
          <a:xfrm>
            <a:off x="6894095" y="3722388"/>
            <a:ext cx="4752527" cy="1614823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24" y="3465004"/>
            <a:ext cx="5857685" cy="239857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3861048"/>
            <a:ext cx="4657173" cy="1382266"/>
          </a:xfrm>
          <a:prstGeom prst="rect">
            <a:avLst/>
          </a:prstGeom>
        </p:spPr>
      </p:pic>
      <p:cxnSp>
        <p:nvCxnSpPr>
          <p:cNvPr id="20" name="Connettore 7 19"/>
          <p:cNvCxnSpPr/>
          <p:nvPr/>
        </p:nvCxnSpPr>
        <p:spPr bwMode="auto">
          <a:xfrm flipV="1">
            <a:off x="6312024" y="4509122"/>
            <a:ext cx="1152128" cy="718047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arentesi graffa chiusa 25"/>
          <p:cNvSpPr/>
          <p:nvPr/>
        </p:nvSpPr>
        <p:spPr bwMode="auto">
          <a:xfrm>
            <a:off x="6023992" y="5009114"/>
            <a:ext cx="288032" cy="436110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1647768" y="929572"/>
            <a:ext cx="8563404" cy="70788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2 classi: </a:t>
            </a:r>
            <a:r>
              <a:rPr lang="it-IT" sz="2000" dirty="0" err="1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GreetingResource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espone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l’api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, tramite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RestEasy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, ed utilizza </a:t>
            </a:r>
            <a:r>
              <a:rPr lang="it-IT" sz="2000" dirty="0" err="1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GreetingService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che implementa la logica di business dell’applicazione.</a:t>
            </a:r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9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Quarkus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Problemi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ttangolo arrotondato 3"/>
          <p:cNvSpPr/>
          <p:nvPr/>
        </p:nvSpPr>
        <p:spPr>
          <a:xfrm>
            <a:off x="952592" y="926182"/>
            <a:ext cx="9824214" cy="2808312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/>
          <p:cNvSpPr/>
          <p:nvPr/>
        </p:nvSpPr>
        <p:spPr>
          <a:xfrm>
            <a:off x="970786" y="1145654"/>
            <a:ext cx="9715532" cy="286232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pPr lvl="1"/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Dipendenza diretta di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GreetingResource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verso la classe 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GreetingService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(alto accoppiamento tra le classi).</a:t>
            </a:r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Bassa scalabilità dell’applicazione (per esempi «piccoli» non si notano troppi problemi, per applicazioni grandi le cose si complicano).</a:t>
            </a:r>
          </a:p>
          <a:p>
            <a:pPr lvl="1"/>
            <a:endParaRPr lang="it-IT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Dobbiamo istanziare manualmente la classe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GreetingService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Le astrazioni non dovrebbero dipendere dai dettagli – piuttosto i dettagli dovrebbero dipendere dalle astrazioni</a:t>
            </a:r>
          </a:p>
          <a:p>
            <a:pPr lvl="1"/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tangolo arrotondato 5"/>
          <p:cNvSpPr/>
          <p:nvPr/>
        </p:nvSpPr>
        <p:spPr>
          <a:xfrm>
            <a:off x="970786" y="4293096"/>
            <a:ext cx="9824214" cy="1754907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995169" y="4509120"/>
            <a:ext cx="9715532" cy="153888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pPr lvl="1"/>
            <a:r>
              <a:rPr lang="it-IT" sz="1800" dirty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Soluzione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Programming by 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Interfaces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Dependency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Injection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Definiamo un’interfaccia base per 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GreetingService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che astrae l’implementazione e lasciamo che sia 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Quarkus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(tramite CDI) ad istanziare la corretta classe.</a:t>
            </a:r>
          </a:p>
          <a:p>
            <a:pPr lvl="1"/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Freccia in giù 2"/>
          <p:cNvSpPr/>
          <p:nvPr/>
        </p:nvSpPr>
        <p:spPr bwMode="auto">
          <a:xfrm>
            <a:off x="5519936" y="3789040"/>
            <a:ext cx="504056" cy="72008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64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Quarkus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Soluzione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Esempio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ttangolo arrotondato 16"/>
          <p:cNvSpPr/>
          <p:nvPr/>
        </p:nvSpPr>
        <p:spPr>
          <a:xfrm>
            <a:off x="1271464" y="980728"/>
            <a:ext cx="8784976" cy="5184576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51" y="1304764"/>
            <a:ext cx="840109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5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arrotondato 6"/>
          <p:cNvSpPr/>
          <p:nvPr/>
        </p:nvSpPr>
        <p:spPr>
          <a:xfrm>
            <a:off x="1991544" y="3057862"/>
            <a:ext cx="7488832" cy="3179449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Quarkus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Programming by Interfaces 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ttangolo arrotondato 16"/>
          <p:cNvSpPr/>
          <p:nvPr/>
        </p:nvSpPr>
        <p:spPr>
          <a:xfrm>
            <a:off x="3417156" y="983611"/>
            <a:ext cx="4392488" cy="1944216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10239" t="18398" r="10773" b="16883"/>
          <a:stretch/>
        </p:blipFill>
        <p:spPr>
          <a:xfrm>
            <a:off x="3669184" y="1113647"/>
            <a:ext cx="3888432" cy="165618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2636912"/>
            <a:ext cx="7920880" cy="3900068"/>
          </a:xfrm>
          <a:prstGeom prst="rect">
            <a:avLst/>
          </a:prstGeom>
        </p:spPr>
      </p:pic>
      <p:sp>
        <p:nvSpPr>
          <p:cNvPr id="6" name="Freccia a destra 5"/>
          <p:cNvSpPr/>
          <p:nvPr/>
        </p:nvSpPr>
        <p:spPr bwMode="auto">
          <a:xfrm>
            <a:off x="2135560" y="3573016"/>
            <a:ext cx="504056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Freccia a destra 8"/>
          <p:cNvSpPr/>
          <p:nvPr/>
        </p:nvSpPr>
        <p:spPr bwMode="auto">
          <a:xfrm rot="16200000">
            <a:off x="7752184" y="4287546"/>
            <a:ext cx="504056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72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 siamo noi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uppo 9"/>
          <p:cNvGrpSpPr/>
          <p:nvPr/>
        </p:nvGrpSpPr>
        <p:grpSpPr>
          <a:xfrm>
            <a:off x="7966488" y="895656"/>
            <a:ext cx="3456384" cy="5344338"/>
            <a:chOff x="767408" y="3645024"/>
            <a:chExt cx="5112568" cy="2088232"/>
          </a:xfrm>
          <a:solidFill>
            <a:srgbClr val="FAFAFA"/>
          </a:solidFill>
        </p:grpSpPr>
        <p:sp>
          <p:nvSpPr>
            <p:cNvPr id="4" name="Rettangolo arrotondato 3"/>
            <p:cNvSpPr/>
            <p:nvPr/>
          </p:nvSpPr>
          <p:spPr>
            <a:xfrm>
              <a:off x="767408" y="3645024"/>
              <a:ext cx="5112568" cy="2088232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ttangolo 5"/>
            <p:cNvSpPr/>
            <p:nvPr/>
          </p:nvSpPr>
          <p:spPr>
            <a:xfrm>
              <a:off x="983431" y="3789040"/>
              <a:ext cx="4680520" cy="180389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it-IT" b="1" dirty="0" smtClean="0">
                  <a:solidFill>
                    <a:srgbClr val="00428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Eugenio Spolaor</a:t>
              </a:r>
              <a:endParaRPr lang="it-IT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lnSpc>
                  <a:spcPct val="150000"/>
                </a:lnSpc>
              </a:pPr>
              <a:endParaRPr lang="it-IT" sz="20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Ingegnere IT «vecchio ordinamento»</a:t>
              </a:r>
            </a:p>
            <a:p>
              <a:pPr>
                <a:lnSpc>
                  <a:spcPct val="150000"/>
                </a:lnSpc>
              </a:pPr>
              <a:endParaRPr lang="it-IT" sz="20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Trasversale dalla </a:t>
              </a:r>
              <a:r>
                <a:rPr lang="it-IT" sz="20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object</a:t>
              </a:r>
              <a: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it-IT" sz="20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oriented</a:t>
              </a:r>
              <a: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ai funzionali alle IA</a:t>
              </a:r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it-IT" sz="20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Powerpoint</a:t>
              </a:r>
              <a: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&amp; Excel maker</a:t>
              </a:r>
            </a:p>
            <a:p>
              <a:pPr>
                <a:lnSpc>
                  <a:spcPct val="150000"/>
                </a:lnSpc>
              </a:pPr>
              <a:endParaRPr lang="it-IT" sz="20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it-IT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In forza al team </a:t>
              </a:r>
              <a:r>
                <a:rPr lang="it-IT" sz="20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innovation</a:t>
              </a:r>
              <a:endParaRPr lang="it-IT" sz="20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Gruppo 11"/>
          <p:cNvGrpSpPr/>
          <p:nvPr/>
        </p:nvGrpSpPr>
        <p:grpSpPr>
          <a:xfrm>
            <a:off x="4330944" y="892671"/>
            <a:ext cx="3456384" cy="5344338"/>
            <a:chOff x="767408" y="3645024"/>
            <a:chExt cx="5112568" cy="2088232"/>
          </a:xfrm>
          <a:solidFill>
            <a:srgbClr val="FAFAFA"/>
          </a:solidFill>
        </p:grpSpPr>
        <p:sp>
          <p:nvSpPr>
            <p:cNvPr id="14" name="Rettangolo arrotondato 13"/>
            <p:cNvSpPr/>
            <p:nvPr/>
          </p:nvSpPr>
          <p:spPr>
            <a:xfrm>
              <a:off x="767408" y="3645024"/>
              <a:ext cx="5112568" cy="2088232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983431" y="3789040"/>
              <a:ext cx="4680520" cy="180389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it-IT" b="1" dirty="0" smtClean="0">
                  <a:solidFill>
                    <a:srgbClr val="00428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Daniele De Marchi</a:t>
              </a:r>
              <a:endParaRPr lang="it-IT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lnSpc>
                  <a:spcPct val="150000"/>
                </a:lnSpc>
              </a:pPr>
              <a:endParaRPr lang="it-IT" sz="20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it-IT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Il più giovane (del nostro gruppo)</a:t>
              </a:r>
            </a:p>
            <a:p>
              <a:pPr>
                <a:lnSpc>
                  <a:spcPct val="150000"/>
                </a:lnSpc>
              </a:pPr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Full </a:t>
              </a:r>
              <a:r>
                <a:rPr lang="it-IT" sz="20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stack</a:t>
              </a:r>
              <a: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fin dall’università</a:t>
              </a:r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Monitoraggio dei sistemi &amp; analisi delle time serie</a:t>
              </a:r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it-IT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In forza al team architettura</a:t>
              </a:r>
            </a:p>
          </p:txBody>
        </p:sp>
      </p:grpSp>
      <p:grpSp>
        <p:nvGrpSpPr>
          <p:cNvPr id="17" name="Gruppo 16"/>
          <p:cNvGrpSpPr/>
          <p:nvPr/>
        </p:nvGrpSpPr>
        <p:grpSpPr>
          <a:xfrm>
            <a:off x="695400" y="892671"/>
            <a:ext cx="3456384" cy="5344338"/>
            <a:chOff x="767408" y="3645024"/>
            <a:chExt cx="5112568" cy="2088232"/>
          </a:xfrm>
          <a:solidFill>
            <a:srgbClr val="FAFAFA"/>
          </a:solidFill>
        </p:grpSpPr>
        <p:sp>
          <p:nvSpPr>
            <p:cNvPr id="18" name="Rettangolo arrotondato 17"/>
            <p:cNvSpPr/>
            <p:nvPr/>
          </p:nvSpPr>
          <p:spPr>
            <a:xfrm>
              <a:off x="767408" y="3645024"/>
              <a:ext cx="5112568" cy="2088232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/>
            <p:cNvSpPr/>
            <p:nvPr/>
          </p:nvSpPr>
          <p:spPr>
            <a:xfrm>
              <a:off x="983431" y="3789040"/>
              <a:ext cx="4680520" cy="180389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it-IT" b="1" dirty="0" smtClean="0">
                  <a:solidFill>
                    <a:srgbClr val="00428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Alberto Bitto</a:t>
              </a:r>
              <a:endParaRPr lang="it-IT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lnSpc>
                  <a:spcPct val="150000"/>
                </a:lnSpc>
              </a:pPr>
              <a:endParaRPr lang="it-IT" sz="20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Più di 15 anni di esperienza lavorativa</a:t>
              </a:r>
            </a:p>
            <a:p>
              <a:pPr>
                <a:lnSpc>
                  <a:spcPct val="150000"/>
                </a:lnSpc>
              </a:pPr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it-IT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Full </a:t>
              </a:r>
              <a:r>
                <a:rPr lang="it-IT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stack</a:t>
              </a:r>
              <a:r>
                <a:rPr lang="it-IT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it-IT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developer</a:t>
              </a:r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it-IT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Conoscitore approfondito dei linguaggi </a:t>
              </a:r>
              <a:r>
                <a:rPr lang="it-IT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object</a:t>
              </a:r>
              <a:r>
                <a:rPr lang="it-IT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it-IT" sz="20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oriented</a:t>
              </a:r>
              <a:endParaRPr lang="it-IT" sz="19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endParaRPr lang="it-IT" sz="20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 forza al team </a:t>
              </a:r>
              <a:r>
                <a:rPr lang="it-IT" sz="20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innovation</a:t>
              </a:r>
              <a:endParaRPr lang="it-IT" sz="20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74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Quarkus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Dependency Injection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ttangolo arrotondato 16"/>
          <p:cNvSpPr/>
          <p:nvPr/>
        </p:nvSpPr>
        <p:spPr>
          <a:xfrm>
            <a:off x="2207568" y="1160745"/>
            <a:ext cx="7704856" cy="4284477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/>
          <a:srcRect l="7621" t="12562" r="7699" b="12068"/>
          <a:stretch/>
        </p:blipFill>
        <p:spPr>
          <a:xfrm>
            <a:off x="2459596" y="1358767"/>
            <a:ext cx="7200800" cy="3888432"/>
          </a:xfrm>
          <a:prstGeom prst="rect">
            <a:avLst/>
          </a:prstGeom>
        </p:spPr>
      </p:pic>
      <p:sp>
        <p:nvSpPr>
          <p:cNvPr id="6" name="Freccia a destra 5"/>
          <p:cNvSpPr/>
          <p:nvPr/>
        </p:nvSpPr>
        <p:spPr bwMode="auto">
          <a:xfrm>
            <a:off x="2567608" y="2564904"/>
            <a:ext cx="504056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Freccia a destra 8"/>
          <p:cNvSpPr/>
          <p:nvPr/>
        </p:nvSpPr>
        <p:spPr bwMode="auto">
          <a:xfrm rot="16200000">
            <a:off x="6168008" y="4581128"/>
            <a:ext cx="504056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47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Quarkus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Dependency Injection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ttangolo arrotondato 16"/>
          <p:cNvSpPr/>
          <p:nvPr/>
        </p:nvSpPr>
        <p:spPr>
          <a:xfrm>
            <a:off x="2999656" y="1919146"/>
            <a:ext cx="6264696" cy="2196247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b="10966"/>
          <a:stretch/>
        </p:blipFill>
        <p:spPr>
          <a:xfrm>
            <a:off x="3532448" y="2132856"/>
            <a:ext cx="5199112" cy="174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reccia a destra 8"/>
          <p:cNvSpPr/>
          <p:nvPr/>
        </p:nvSpPr>
        <p:spPr bwMode="auto">
          <a:xfrm rot="5400000">
            <a:off x="7320136" y="2348880"/>
            <a:ext cx="504056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09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arrotondato 6"/>
          <p:cNvSpPr/>
          <p:nvPr/>
        </p:nvSpPr>
        <p:spPr>
          <a:xfrm>
            <a:off x="1487488" y="908720"/>
            <a:ext cx="9001000" cy="5688632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Postman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2337289"/>
            <a:ext cx="7632848" cy="4090112"/>
          </a:xfrm>
          <a:prstGeom prst="rect">
            <a:avLst/>
          </a:prstGeom>
        </p:spPr>
      </p:pic>
      <p:sp>
        <p:nvSpPr>
          <p:cNvPr id="8" name="Freccia a destra 7"/>
          <p:cNvSpPr/>
          <p:nvPr/>
        </p:nvSpPr>
        <p:spPr bwMode="auto">
          <a:xfrm>
            <a:off x="3863752" y="3140968"/>
            <a:ext cx="360040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Freccia a destra 8"/>
          <p:cNvSpPr/>
          <p:nvPr/>
        </p:nvSpPr>
        <p:spPr bwMode="auto">
          <a:xfrm>
            <a:off x="4079776" y="5661248"/>
            <a:ext cx="360040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Freccia a destra 9"/>
          <p:cNvSpPr/>
          <p:nvPr/>
        </p:nvSpPr>
        <p:spPr bwMode="auto">
          <a:xfrm>
            <a:off x="6960096" y="5085184"/>
            <a:ext cx="360040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1759431" y="973758"/>
            <a:ext cx="8457114" cy="123110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pPr lvl="1"/>
            <a:endParaRPr lang="it-IT" sz="1400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Strumento per testare api.</a:t>
            </a:r>
          </a:p>
          <a:p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Permette di effettuare chiamate http impostando tutti i parametri della richiesta (metodo,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header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params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, body).</a:t>
            </a:r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90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Architettura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esagonale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Layers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ttangolo arrotondato 16"/>
          <p:cNvSpPr/>
          <p:nvPr/>
        </p:nvSpPr>
        <p:spPr>
          <a:xfrm>
            <a:off x="983432" y="908720"/>
            <a:ext cx="9811568" cy="2196247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arrotondato 5"/>
          <p:cNvSpPr/>
          <p:nvPr/>
        </p:nvSpPr>
        <p:spPr bwMode="auto">
          <a:xfrm>
            <a:off x="1871242" y="1484784"/>
            <a:ext cx="2160240" cy="914400"/>
          </a:xfrm>
          <a:prstGeom prst="roundRect">
            <a:avLst/>
          </a:prstGeom>
          <a:solidFill>
            <a:schemeClr val="bg1"/>
          </a:solidFill>
          <a:ln w="222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1600" dirty="0" smtClean="0">
              <a:solidFill>
                <a:srgbClr val="003366"/>
              </a:solidFill>
              <a:latin typeface="Helvetica" pitchFamily="1" charset="0"/>
              <a:ea typeface="Helvetica" pitchFamily="1" charset="0"/>
              <a:cs typeface="Helvetica" pitchFamily="1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1600" dirty="0" smtClean="0">
                <a:solidFill>
                  <a:srgbClr val="003366"/>
                </a:solidFill>
                <a:latin typeface="Helvetica" pitchFamily="1" charset="0"/>
                <a:ea typeface="Helvetica" pitchFamily="1" charset="0"/>
                <a:cs typeface="Helvetica" pitchFamily="1" charset="0"/>
              </a:rPr>
              <a:t>Presentation</a:t>
            </a:r>
            <a:endParaRPr lang="it-IT" sz="1600" dirty="0">
              <a:solidFill>
                <a:srgbClr val="003366"/>
              </a:solidFill>
              <a:latin typeface="Helvetica" pitchFamily="1" charset="0"/>
              <a:ea typeface="Helvetica" pitchFamily="1" charset="0"/>
              <a:cs typeface="Helvetica" pitchFamily="1" charset="0"/>
            </a:endParaRPr>
          </a:p>
        </p:txBody>
      </p:sp>
      <p:sp>
        <p:nvSpPr>
          <p:cNvPr id="7" name="Rettangolo arrotondato 6"/>
          <p:cNvSpPr/>
          <p:nvPr/>
        </p:nvSpPr>
        <p:spPr bwMode="auto">
          <a:xfrm>
            <a:off x="4607546" y="1484784"/>
            <a:ext cx="2232248" cy="914400"/>
          </a:xfrm>
          <a:prstGeom prst="roundRect">
            <a:avLst/>
          </a:prstGeom>
          <a:solidFill>
            <a:schemeClr val="bg1"/>
          </a:solidFill>
          <a:ln w="222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1600" dirty="0" smtClean="0">
              <a:solidFill>
                <a:srgbClr val="003366"/>
              </a:solidFill>
              <a:latin typeface="Helvetica" pitchFamily="1" charset="0"/>
              <a:ea typeface="Helvetica" pitchFamily="1" charset="0"/>
              <a:cs typeface="Helvetica" pitchFamily="1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1600" dirty="0" smtClean="0">
                <a:solidFill>
                  <a:srgbClr val="003366"/>
                </a:solidFill>
                <a:latin typeface="Helvetica" pitchFamily="1" charset="0"/>
                <a:ea typeface="Helvetica" pitchFamily="1" charset="0"/>
                <a:cs typeface="Helvetica" pitchFamily="1" charset="0"/>
              </a:rPr>
              <a:t>Application/Service</a:t>
            </a:r>
            <a:endParaRPr lang="it-IT" sz="1600" dirty="0">
              <a:solidFill>
                <a:srgbClr val="003366"/>
              </a:solidFill>
              <a:latin typeface="Helvetica" pitchFamily="1" charset="0"/>
              <a:ea typeface="Helvetica" pitchFamily="1" charset="0"/>
              <a:cs typeface="Helvetica" pitchFamily="1" charset="0"/>
            </a:endParaRPr>
          </a:p>
        </p:txBody>
      </p:sp>
      <p:cxnSp>
        <p:nvCxnSpPr>
          <p:cNvPr id="8" name="Connettore 1 11"/>
          <p:cNvCxnSpPr/>
          <p:nvPr/>
        </p:nvCxnSpPr>
        <p:spPr bwMode="auto">
          <a:xfrm>
            <a:off x="7187977" y="1261381"/>
            <a:ext cx="0" cy="1375531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Connettore 2 9"/>
          <p:cNvCxnSpPr>
            <a:stCxn id="6" idx="3"/>
            <a:endCxn id="7" idx="1"/>
          </p:cNvCxnSpPr>
          <p:nvPr/>
        </p:nvCxnSpPr>
        <p:spPr bwMode="auto">
          <a:xfrm>
            <a:off x="4031482" y="1941984"/>
            <a:ext cx="57606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arrow" w="med" len="med"/>
            <a:tailEnd type="arrow"/>
          </a:ln>
          <a:effectLst/>
        </p:spPr>
      </p:cxnSp>
      <p:cxnSp>
        <p:nvCxnSpPr>
          <p:cNvPr id="11" name="Connettore 2 10"/>
          <p:cNvCxnSpPr>
            <a:stCxn id="7" idx="3"/>
            <a:endCxn id="12" idx="1"/>
          </p:cNvCxnSpPr>
          <p:nvPr/>
        </p:nvCxnSpPr>
        <p:spPr bwMode="auto">
          <a:xfrm>
            <a:off x="6839794" y="1941984"/>
            <a:ext cx="69636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arrow" w="med" len="med"/>
            <a:tailEnd type="arrow"/>
          </a:ln>
          <a:effectLst/>
        </p:spPr>
      </p:cxnSp>
      <p:sp>
        <p:nvSpPr>
          <p:cNvPr id="12" name="Rettangolo arrotondato 11"/>
          <p:cNvSpPr/>
          <p:nvPr/>
        </p:nvSpPr>
        <p:spPr bwMode="auto">
          <a:xfrm>
            <a:off x="7536160" y="1484784"/>
            <a:ext cx="2232248" cy="914400"/>
          </a:xfrm>
          <a:prstGeom prst="roundRect">
            <a:avLst/>
          </a:prstGeom>
          <a:solidFill>
            <a:schemeClr val="bg1"/>
          </a:solidFill>
          <a:ln w="222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1600" dirty="0" smtClean="0">
              <a:solidFill>
                <a:srgbClr val="003366"/>
              </a:solidFill>
              <a:latin typeface="Helvetica" pitchFamily="1" charset="0"/>
              <a:ea typeface="Helvetica" pitchFamily="1" charset="0"/>
              <a:cs typeface="Helvetica" pitchFamily="1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1600" dirty="0" err="1" smtClean="0">
                <a:solidFill>
                  <a:srgbClr val="003366"/>
                </a:solidFill>
                <a:latin typeface="Helvetica" pitchFamily="1" charset="0"/>
                <a:ea typeface="Helvetica" pitchFamily="1" charset="0"/>
                <a:cs typeface="Helvetica" pitchFamily="1" charset="0"/>
              </a:rPr>
              <a:t>Repository</a:t>
            </a:r>
            <a:endParaRPr lang="it-IT" sz="1600" dirty="0">
              <a:solidFill>
                <a:srgbClr val="003366"/>
              </a:solidFill>
              <a:latin typeface="Helvetica" pitchFamily="1" charset="0"/>
              <a:ea typeface="Helvetica" pitchFamily="1" charset="0"/>
              <a:cs typeface="Helvetica" pitchFamily="1" charset="0"/>
            </a:endParaRPr>
          </a:p>
        </p:txBody>
      </p:sp>
      <p:cxnSp>
        <p:nvCxnSpPr>
          <p:cNvPr id="13" name="Connettore 1 25"/>
          <p:cNvCxnSpPr/>
          <p:nvPr/>
        </p:nvCxnSpPr>
        <p:spPr bwMode="auto">
          <a:xfrm>
            <a:off x="4311467" y="1261381"/>
            <a:ext cx="16093" cy="1375531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ttangolo arrotondato 13"/>
          <p:cNvSpPr/>
          <p:nvPr/>
        </p:nvSpPr>
        <p:spPr>
          <a:xfrm>
            <a:off x="970786" y="3212976"/>
            <a:ext cx="9824214" cy="2808312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>
            <a:off x="988980" y="3432448"/>
            <a:ext cx="9715532" cy="224676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pPr lvl="1"/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Presentation è lo strato più esterno dell’applicazione, rappresenta la parte che comunica con il resto del 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mondo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(nel nostro caso sarà un’interfaccia REST).</a:t>
            </a:r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Application contiene la business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dell’applicazione.</a:t>
            </a:r>
          </a:p>
          <a:p>
            <a:pPr lvl="1"/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Repository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è lo strato che si occupa di interfacciarsi con i sistemi di persistenza e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707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Architettura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esagonale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Programming by Interfaces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ttangolo arrotondato 16"/>
          <p:cNvSpPr/>
          <p:nvPr/>
        </p:nvSpPr>
        <p:spPr>
          <a:xfrm>
            <a:off x="2279576" y="722720"/>
            <a:ext cx="7560840" cy="5712778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620688"/>
            <a:ext cx="6304755" cy="592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6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Architettura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esagonale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Entity, Mapper, Beans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ttangolo arrotondato 16"/>
          <p:cNvSpPr/>
          <p:nvPr/>
        </p:nvSpPr>
        <p:spPr>
          <a:xfrm>
            <a:off x="1415480" y="908721"/>
            <a:ext cx="9073008" cy="2520280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820" y="758356"/>
            <a:ext cx="8976320" cy="2761945"/>
          </a:xfrm>
          <a:prstGeom prst="rect">
            <a:avLst/>
          </a:prstGeom>
        </p:spPr>
      </p:pic>
      <p:sp>
        <p:nvSpPr>
          <p:cNvPr id="5" name="Rettangolo arrotondato 4"/>
          <p:cNvSpPr/>
          <p:nvPr/>
        </p:nvSpPr>
        <p:spPr>
          <a:xfrm>
            <a:off x="1415480" y="3670666"/>
            <a:ext cx="9073008" cy="2710662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1672544" y="3861048"/>
            <a:ext cx="8712968" cy="203132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Al 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) non vogliamo esporre tutte le informazioni contenute nel database (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lvl="1"/>
            <a:endParaRPr lang="it-IT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Definiamo dei 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Beans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che corrispondono a ciò che vogliamo fornire al FE, che conterranno un subset delle informazioni contenute nelle 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Entities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Il 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tra 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Beans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Entities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è gestito 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nell’application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da classi definite «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Mappers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» </a:t>
            </a:r>
          </a:p>
        </p:txBody>
      </p:sp>
    </p:spTree>
    <p:extLst>
      <p:ext uri="{BB962C8B-B14F-4D97-AF65-F5344CB8AC3E}">
        <p14:creationId xmlns:p14="http://schemas.microsoft.com/office/powerpoint/2010/main" val="273451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Architettura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esagonale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Quadro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completo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ttangolo arrotondato 16"/>
          <p:cNvSpPr/>
          <p:nvPr/>
        </p:nvSpPr>
        <p:spPr>
          <a:xfrm>
            <a:off x="263352" y="1124744"/>
            <a:ext cx="11665296" cy="4752528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196752"/>
            <a:ext cx="11547335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3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Repository layer - Hibernate (JPA)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887636" y="980728"/>
            <a:ext cx="9451528" cy="4680520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7" name="Rettangolo arrotondato 16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Rettangolo 8"/>
          <p:cNvSpPr/>
          <p:nvPr/>
        </p:nvSpPr>
        <p:spPr>
          <a:xfrm>
            <a:off x="887636" y="1269821"/>
            <a:ext cx="9240812" cy="409342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pPr lvl="1"/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JPA è 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una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specifica Java che sta per Java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Persistence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Definisce delle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API per aiutare gli sviluppatori nelle operazioni di persistenza dei dati su un database relazionale. In particolare:</a:t>
            </a:r>
          </a:p>
          <a:p>
            <a:pPr lvl="1"/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Fornisce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una mappatura tra classi Java e tabelle del 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database (ORM).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Fornisce un linguaggio per effettuare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SQL, chiamato JPQL (Java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Persistence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Query Language), che è indipendente dalla DBMS utilizzato.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Fornisce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varie API per la gestione e manipolazioni degli oggetti Java che mappano le tabelle del database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b="1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2000" dirty="0" err="1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Hibernate</a:t>
            </a:r>
            <a:r>
              <a:rPr lang="it-IT" sz="2000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è un implementazione di JPA, disponibile in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Quarkus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tramite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un’apposita estensione (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quarkus.io/guides/hibernate-orm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89665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Hibernate (JPA) -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sempio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2495600" y="980728"/>
            <a:ext cx="6840760" cy="1780034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7" name="Rettangolo arrotondato 16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924" y="908720"/>
            <a:ext cx="6292804" cy="1588933"/>
          </a:xfrm>
          <a:prstGeom prst="rect">
            <a:avLst/>
          </a:prstGeom>
        </p:spPr>
      </p:pic>
      <p:grpSp>
        <p:nvGrpSpPr>
          <p:cNvPr id="8" name="Gruppo 7"/>
          <p:cNvGrpSpPr/>
          <p:nvPr/>
        </p:nvGrpSpPr>
        <p:grpSpPr>
          <a:xfrm>
            <a:off x="1127448" y="3001715"/>
            <a:ext cx="10153128" cy="3404542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0" name="Rettangolo arrotondato 9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78" y="3298136"/>
            <a:ext cx="9192096" cy="2811700"/>
          </a:xfrm>
          <a:prstGeom prst="rect">
            <a:avLst/>
          </a:prstGeom>
        </p:spPr>
      </p:pic>
      <p:cxnSp>
        <p:nvCxnSpPr>
          <p:cNvPr id="6" name="Connettore 7 5"/>
          <p:cNvCxnSpPr/>
          <p:nvPr/>
        </p:nvCxnSpPr>
        <p:spPr bwMode="auto">
          <a:xfrm rot="5400000">
            <a:off x="3099814" y="2464746"/>
            <a:ext cx="807797" cy="720080"/>
          </a:xfrm>
          <a:prstGeom prst="curvedConnector3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7 11"/>
          <p:cNvCxnSpPr/>
          <p:nvPr/>
        </p:nvCxnSpPr>
        <p:spPr bwMode="auto">
          <a:xfrm rot="16200000" flipH="1">
            <a:off x="5650989" y="2493085"/>
            <a:ext cx="977402" cy="632700"/>
          </a:xfrm>
          <a:prstGeom prst="curvedConnector3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7 13"/>
          <p:cNvCxnSpPr/>
          <p:nvPr/>
        </p:nvCxnSpPr>
        <p:spPr bwMode="auto">
          <a:xfrm rot="16200000" flipH="1">
            <a:off x="8127526" y="2448269"/>
            <a:ext cx="1034064" cy="778996"/>
          </a:xfrm>
          <a:prstGeom prst="curvedConnector3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10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Hibernate (JPA) -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sempio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5231904" y="843694"/>
            <a:ext cx="5904656" cy="2513298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7" name="Rettangolo arrotondato 16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13" y="929431"/>
            <a:ext cx="5535164" cy="2332484"/>
          </a:xfrm>
          <a:prstGeom prst="rect">
            <a:avLst/>
          </a:prstGeom>
        </p:spPr>
      </p:pic>
      <p:grpSp>
        <p:nvGrpSpPr>
          <p:cNvPr id="19" name="Gruppo 18"/>
          <p:cNvGrpSpPr/>
          <p:nvPr/>
        </p:nvGrpSpPr>
        <p:grpSpPr>
          <a:xfrm>
            <a:off x="5231904" y="3460910"/>
            <a:ext cx="6635476" cy="2560377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20" name="Rettangolo arrotondato 19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1" name="Rettangolo 20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Rettangolo arrotondato 21"/>
          <p:cNvSpPr/>
          <p:nvPr/>
        </p:nvSpPr>
        <p:spPr>
          <a:xfrm>
            <a:off x="457293" y="843694"/>
            <a:ext cx="4584080" cy="5177593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22"/>
          <p:cNvSpPr/>
          <p:nvPr/>
        </p:nvSpPr>
        <p:spPr>
          <a:xfrm>
            <a:off x="650739" y="1067873"/>
            <a:ext cx="4197187" cy="378565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Il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tra tabelle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Java avviene tramite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annotations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Le principali annotazioni sono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SequenceGenerator</a:t>
            </a:r>
            <a:endParaRPr lang="it-IT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  <a:endParaRPr lang="it-IT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endParaRPr lang="it-IT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@Id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  <a:endParaRPr lang="it-IT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OneToOne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, @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OneToMany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, @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ManyToOne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, @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ManyToMany</a:t>
            </a:r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913" y="3524546"/>
            <a:ext cx="6414877" cy="237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5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arrotondato 10"/>
          <p:cNvSpPr/>
          <p:nvPr/>
        </p:nvSpPr>
        <p:spPr>
          <a:xfrm>
            <a:off x="1048463" y="2132856"/>
            <a:ext cx="3031313" cy="3575956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Dove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siamo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adesso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nel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programma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academy)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06041" y="2328535"/>
            <a:ext cx="2901728" cy="461665"/>
          </a:xfr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b="1" kern="1200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 days</a:t>
            </a:r>
            <a:endParaRPr lang="it-IT" sz="24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4437352" y="1052736"/>
            <a:ext cx="3031313" cy="5472608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4494929" y="1248415"/>
            <a:ext cx="28252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2400" b="1" kern="1200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Backend days</a:t>
            </a:r>
            <a:endParaRPr lang="it-IT" sz="24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ttangolo arrotondato 16"/>
          <p:cNvSpPr/>
          <p:nvPr/>
        </p:nvSpPr>
        <p:spPr>
          <a:xfrm>
            <a:off x="7826241" y="2132856"/>
            <a:ext cx="3031313" cy="3575956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Segnaposto contenuto 2"/>
          <p:cNvSpPr txBox="1">
            <a:spLocks/>
          </p:cNvSpPr>
          <p:nvPr/>
        </p:nvSpPr>
        <p:spPr bwMode="auto">
          <a:xfrm>
            <a:off x="7883819" y="2328535"/>
            <a:ext cx="2911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2400" b="1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en-US" sz="2400" b="1" kern="1200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days</a:t>
            </a:r>
            <a:endParaRPr lang="it-IT" sz="24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3231808"/>
            <a:ext cx="1779836" cy="177983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728" y="1961486"/>
            <a:ext cx="1125736" cy="1125736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530" y="3319033"/>
            <a:ext cx="1251478" cy="1251478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678" y="4760785"/>
            <a:ext cx="1305784" cy="1305784"/>
          </a:xfrm>
          <a:prstGeom prst="rect">
            <a:avLst/>
          </a:prstGeom>
        </p:spPr>
      </p:pic>
      <p:sp>
        <p:nvSpPr>
          <p:cNvPr id="24" name="Rettangolo 23"/>
          <p:cNvSpPr/>
          <p:nvPr/>
        </p:nvSpPr>
        <p:spPr bwMode="auto">
          <a:xfrm>
            <a:off x="1104716" y="2240868"/>
            <a:ext cx="2708533" cy="3096344"/>
          </a:xfrm>
          <a:prstGeom prst="rect">
            <a:avLst/>
          </a:prstGeom>
          <a:solidFill>
            <a:srgbClr val="FAFAFA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264" y="3225983"/>
            <a:ext cx="1785661" cy="1785661"/>
          </a:xfrm>
          <a:prstGeom prst="rect">
            <a:avLst/>
          </a:prstGeom>
        </p:spPr>
      </p:pic>
      <p:sp>
        <p:nvSpPr>
          <p:cNvPr id="25" name="Rettangolo 24"/>
          <p:cNvSpPr/>
          <p:nvPr/>
        </p:nvSpPr>
        <p:spPr bwMode="auto">
          <a:xfrm>
            <a:off x="7883819" y="2240868"/>
            <a:ext cx="2708533" cy="3096344"/>
          </a:xfrm>
          <a:prstGeom prst="rect">
            <a:avLst/>
          </a:prstGeom>
          <a:solidFill>
            <a:srgbClr val="FAFAFA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25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Hibernate (JPA) -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EntityManager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ttangolo arrotondato 21"/>
          <p:cNvSpPr/>
          <p:nvPr/>
        </p:nvSpPr>
        <p:spPr>
          <a:xfrm>
            <a:off x="590114" y="1628799"/>
            <a:ext cx="10690462" cy="3456385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22"/>
          <p:cNvSpPr/>
          <p:nvPr/>
        </p:nvSpPr>
        <p:spPr>
          <a:xfrm>
            <a:off x="619805" y="1700808"/>
            <a:ext cx="10444747" cy="329320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pPr lvl="1"/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L’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EntityManager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è la classe che si occupa dell’interazione col DB.</a:t>
            </a:r>
          </a:p>
          <a:p>
            <a:pPr lvl="1"/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Quarkus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è possibile ottenere l’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EntityManager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tramite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injection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Alcuni dei metodi messi a disposizione dall’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EntityManager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sono: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800" dirty="0" err="1">
                <a:latin typeface="Consolas" panose="020B0609020204030204" pitchFamily="49" charset="0"/>
                <a:cs typeface="Calibri" panose="020F0502020204030204" pitchFamily="34" charset="0"/>
              </a:rPr>
              <a:t>persist</a:t>
            </a:r>
            <a:r>
              <a:rPr lang="it-IT" sz="1800" dirty="0">
                <a:latin typeface="Consolas" panose="020B0609020204030204" pitchFamily="49" charset="0"/>
                <a:cs typeface="Calibri" panose="020F0502020204030204" pitchFamily="34" charset="0"/>
              </a:rPr>
              <a:t>(Object </a:t>
            </a:r>
            <a:r>
              <a:rPr lang="it-IT" sz="1800" dirty="0" err="1">
                <a:latin typeface="Consolas" panose="020B0609020204030204" pitchFamily="49" charset="0"/>
                <a:cs typeface="Calibri" panose="020F0502020204030204" pitchFamily="34" charset="0"/>
              </a:rPr>
              <a:t>entity</a:t>
            </a:r>
            <a:r>
              <a:rPr lang="it-IT" sz="1800" dirty="0" smtClean="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800" dirty="0" smtClean="0">
                <a:latin typeface="Consolas" panose="020B0609020204030204" pitchFamily="49" charset="0"/>
                <a:cs typeface="Calibri" panose="020F0502020204030204" pitchFamily="34" charset="0"/>
              </a:rPr>
              <a:t>merge(Object </a:t>
            </a:r>
            <a:r>
              <a:rPr lang="it-IT" sz="1800" dirty="0" err="1">
                <a:latin typeface="Consolas" panose="020B0609020204030204" pitchFamily="49" charset="0"/>
                <a:cs typeface="Calibri" panose="020F0502020204030204" pitchFamily="34" charset="0"/>
              </a:rPr>
              <a:t>entity</a:t>
            </a:r>
            <a:r>
              <a:rPr lang="it-IT" sz="1800" dirty="0" smtClean="0">
                <a:latin typeface="Consolas" panose="020B0609020204030204" pitchFamily="49" charset="0"/>
                <a:cs typeface="Calibri" panose="020F0502020204030204" pitchFamily="34" charset="0"/>
              </a:rPr>
              <a:t>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800" dirty="0" err="1">
                <a:latin typeface="Consolas" panose="020B0609020204030204" pitchFamily="49" charset="0"/>
                <a:cs typeface="Calibri" panose="020F0502020204030204" pitchFamily="34" charset="0"/>
              </a:rPr>
              <a:t>find</a:t>
            </a:r>
            <a:r>
              <a:rPr lang="it-IT" sz="1800" dirty="0">
                <a:latin typeface="Consolas" panose="020B0609020204030204" pitchFamily="49" charset="0"/>
                <a:cs typeface="Calibri" panose="020F0502020204030204" pitchFamily="34" charset="0"/>
              </a:rPr>
              <a:t>(Object </a:t>
            </a:r>
            <a:r>
              <a:rPr lang="it-IT" sz="1800" dirty="0" err="1">
                <a:latin typeface="Consolas" panose="020B0609020204030204" pitchFamily="49" charset="0"/>
                <a:cs typeface="Calibri" panose="020F0502020204030204" pitchFamily="34" charset="0"/>
              </a:rPr>
              <a:t>entity</a:t>
            </a:r>
            <a:r>
              <a:rPr lang="it-IT" sz="1800" dirty="0">
                <a:latin typeface="Consolas" panose="020B0609020204030204" pitchFamily="49" charset="0"/>
                <a:cs typeface="Calibri" panose="020F0502020204030204" pitchFamily="34" charset="0"/>
              </a:rPr>
              <a:t>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800" dirty="0" err="1">
                <a:latin typeface="Consolas" panose="020B0609020204030204" pitchFamily="49" charset="0"/>
                <a:cs typeface="Calibri" panose="020F0502020204030204" pitchFamily="34" charset="0"/>
              </a:rPr>
              <a:t>remove</a:t>
            </a:r>
            <a:r>
              <a:rPr lang="it-IT" sz="1800" dirty="0">
                <a:latin typeface="Consolas" panose="020B0609020204030204" pitchFamily="49" charset="0"/>
                <a:cs typeface="Calibri" panose="020F0502020204030204" pitchFamily="34" charset="0"/>
              </a:rPr>
              <a:t>(Object </a:t>
            </a:r>
            <a:r>
              <a:rPr lang="it-IT" sz="1800" dirty="0" err="1">
                <a:latin typeface="Consolas" panose="020B0609020204030204" pitchFamily="49" charset="0"/>
                <a:cs typeface="Calibri" panose="020F0502020204030204" pitchFamily="34" charset="0"/>
              </a:rPr>
              <a:t>entity</a:t>
            </a:r>
            <a:r>
              <a:rPr lang="it-IT" sz="1800" dirty="0">
                <a:latin typeface="Consolas" panose="020B0609020204030204" pitchFamily="49" charset="0"/>
                <a:cs typeface="Calibri" panose="020F0502020204030204" pitchFamily="34" charset="0"/>
              </a:rPr>
              <a:t>) </a:t>
            </a:r>
            <a:endParaRPr lang="it-IT" sz="1800" dirty="0" smtClean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800" dirty="0" err="1" smtClean="0">
                <a:latin typeface="Consolas" panose="020B0609020204030204" pitchFamily="49" charset="0"/>
                <a:cs typeface="Calibri" panose="020F0502020204030204" pitchFamily="34" charset="0"/>
              </a:rPr>
              <a:t>createQuery</a:t>
            </a:r>
            <a:r>
              <a:rPr lang="it-IT" sz="1800" dirty="0" smtClean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it-IT" sz="1800" dirty="0" err="1" smtClean="0">
                <a:latin typeface="Consolas" panose="020B0609020204030204" pitchFamily="49" charset="0"/>
                <a:cs typeface="Calibri" panose="020F0502020204030204" pitchFamily="34" charset="0"/>
              </a:rPr>
              <a:t>String</a:t>
            </a:r>
            <a:r>
              <a:rPr lang="it-IT" sz="1800" dirty="0" smtClean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it-IT" sz="1800" dirty="0" err="1" smtClean="0">
                <a:latin typeface="Consolas" panose="020B0609020204030204" pitchFamily="49" charset="0"/>
                <a:cs typeface="Calibri" panose="020F0502020204030204" pitchFamily="34" charset="0"/>
              </a:rPr>
              <a:t>query</a:t>
            </a:r>
            <a:r>
              <a:rPr lang="it-IT" sz="1800" dirty="0" smtClean="0">
                <a:latin typeface="Consolas" panose="020B0609020204030204" pitchFamily="49" charset="0"/>
                <a:cs typeface="Calibri" panose="020F0502020204030204" pitchFamily="34" charset="0"/>
              </a:rPr>
              <a:t>, </a:t>
            </a:r>
            <a:r>
              <a:rPr lang="it-IT" sz="1800" dirty="0">
                <a:latin typeface="Consolas" panose="020B0609020204030204" pitchFamily="49" charset="0"/>
                <a:cs typeface="Calibri" panose="020F0502020204030204" pitchFamily="34" charset="0"/>
              </a:rPr>
              <a:t>Class&lt;T&gt; </a:t>
            </a:r>
            <a:r>
              <a:rPr lang="it-IT" sz="1800" dirty="0" err="1">
                <a:latin typeface="Consolas" panose="020B0609020204030204" pitchFamily="49" charset="0"/>
                <a:cs typeface="Calibri" panose="020F0502020204030204" pitchFamily="34" charset="0"/>
              </a:rPr>
              <a:t>resultClass</a:t>
            </a:r>
            <a:r>
              <a:rPr lang="it-IT" sz="1800" dirty="0" smtClean="0">
                <a:latin typeface="Consolas" panose="020B0609020204030204" pitchFamily="49" charset="0"/>
                <a:cs typeface="Calibri" panose="020F0502020204030204" pitchFamily="34" charset="0"/>
              </a:rPr>
              <a:t>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800" dirty="0" err="1" smtClean="0">
                <a:latin typeface="Consolas" panose="020B0609020204030204" pitchFamily="49" charset="0"/>
                <a:cs typeface="Calibri" panose="020F0502020204030204" pitchFamily="34" charset="0"/>
              </a:rPr>
              <a:t>flush</a:t>
            </a:r>
            <a:r>
              <a:rPr lang="it-IT" sz="1800" dirty="0" smtClean="0">
                <a:latin typeface="Consolas" panose="020B0609020204030204" pitchFamily="49" charset="0"/>
                <a:cs typeface="Calibri" panose="020F0502020204030204" pitchFamily="34" charset="0"/>
              </a:rPr>
              <a:t>()</a:t>
            </a:r>
            <a:endParaRPr lang="it-IT" sz="180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43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arrotondato 21"/>
          <p:cNvSpPr/>
          <p:nvPr/>
        </p:nvSpPr>
        <p:spPr>
          <a:xfrm>
            <a:off x="1296618" y="1124744"/>
            <a:ext cx="9361040" cy="3816424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782" y="1196752"/>
            <a:ext cx="9240686" cy="36004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Hibernate (JPA) -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EntityManager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reccia a destra 4"/>
          <p:cNvSpPr/>
          <p:nvPr/>
        </p:nvSpPr>
        <p:spPr bwMode="auto">
          <a:xfrm rot="5400000">
            <a:off x="8868308" y="2456892"/>
            <a:ext cx="432048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7" name="Freccia a destra 6"/>
          <p:cNvSpPr/>
          <p:nvPr/>
        </p:nvSpPr>
        <p:spPr bwMode="auto">
          <a:xfrm rot="10800000">
            <a:off x="4295800" y="1844824"/>
            <a:ext cx="504056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1" name="Freccia a destra 10"/>
          <p:cNvSpPr/>
          <p:nvPr/>
        </p:nvSpPr>
        <p:spPr bwMode="auto">
          <a:xfrm rot="13500000">
            <a:off x="5615959" y="3621125"/>
            <a:ext cx="504056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33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 time to code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2941197" y="2694761"/>
            <a:ext cx="5904656" cy="1296146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7" name="Rettangolo arrotondato 16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Rettangolo 8"/>
          <p:cNvSpPr/>
          <p:nvPr/>
        </p:nvSpPr>
        <p:spPr>
          <a:xfrm>
            <a:off x="3221274" y="2781171"/>
            <a:ext cx="5184576" cy="101566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pPr lvl="1" algn="ctr"/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Iniziamo a mettere le mani in pasta.</a:t>
            </a:r>
          </a:p>
          <a:p>
            <a:pPr lvl="1" algn="ctr"/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ctr"/>
            <a:r>
              <a:rPr lang="it-IT" sz="2000" b="1" dirty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Tutto risulterà più chiaro</a:t>
            </a:r>
          </a:p>
        </p:txBody>
      </p:sp>
    </p:spTree>
    <p:extLst>
      <p:ext uri="{BB962C8B-B14F-4D97-AF65-F5344CB8AC3E}">
        <p14:creationId xmlns:p14="http://schemas.microsoft.com/office/powerpoint/2010/main" val="202172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6417924" y="1159548"/>
            <a:ext cx="4507681" cy="4228071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0" name="Rettangolo arrotondato 9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Progetto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d’esempio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Polizze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983432" y="980728"/>
            <a:ext cx="5173282" cy="4536504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7" name="Rettangolo arrotondato 16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Rettangolo 8"/>
          <p:cNvSpPr/>
          <p:nvPr/>
        </p:nvSpPr>
        <p:spPr>
          <a:xfrm>
            <a:off x="1129501" y="1147521"/>
            <a:ext cx="4929204" cy="397031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Vogliamo gestire delle polizze, esponendo un servizio 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che permetta di ottenere la lista delle polizze, eventualmente filtrata secondo dei parametri.</a:t>
            </a:r>
          </a:p>
          <a:p>
            <a:endParaRPr lang="it-IT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La struttura del progetto ricalca quanto visto nell’architettura esagonale ed ogni cartella corrisponde ad un modulo </a:t>
            </a:r>
            <a:r>
              <a:rPr lang="it-IT" sz="18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maven</a:t>
            </a:r>
            <a:r>
              <a:rPr lang="it-IT" sz="18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it-IT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Nel modulo 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runner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, all’interno della cartella target, verrà prodotto il </a:t>
            </a:r>
            <a:r>
              <a:rPr lang="it-IT" sz="18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jar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dell’intera applicazione.</a:t>
            </a:r>
          </a:p>
          <a:p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Il modulo 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è il modulo radice da cui tutti gli altri moduli dipendono. 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225" y="1283163"/>
            <a:ext cx="42957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o 12"/>
          <p:cNvGrpSpPr/>
          <p:nvPr/>
        </p:nvGrpSpPr>
        <p:grpSpPr>
          <a:xfrm>
            <a:off x="8004212" y="2421657"/>
            <a:ext cx="3672409" cy="1152128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4" name="Rettangolo arrotondato 13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Progetto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d’esempio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Polizze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335360" y="980728"/>
            <a:ext cx="7128792" cy="4824536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7" name="Rettangolo arrotondato 16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124744"/>
            <a:ext cx="6830051" cy="447733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/>
          <a:srcRect r="41940"/>
          <a:stretch/>
        </p:blipFill>
        <p:spPr>
          <a:xfrm>
            <a:off x="8112224" y="2492896"/>
            <a:ext cx="3456384" cy="1009650"/>
          </a:xfrm>
          <a:prstGeom prst="rect">
            <a:avLst/>
          </a:prstGeom>
        </p:spPr>
      </p:pic>
      <p:sp>
        <p:nvSpPr>
          <p:cNvPr id="6" name="Freccia a destra 5"/>
          <p:cNvSpPr/>
          <p:nvPr/>
        </p:nvSpPr>
        <p:spPr bwMode="auto">
          <a:xfrm rot="16200000">
            <a:off x="10308468" y="3168744"/>
            <a:ext cx="504056" cy="288032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9" name="Freccia a destra 18"/>
          <p:cNvSpPr/>
          <p:nvPr/>
        </p:nvSpPr>
        <p:spPr bwMode="auto">
          <a:xfrm rot="16200000">
            <a:off x="5699956" y="5635682"/>
            <a:ext cx="504056" cy="288032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2" name="Freccia a destra 21"/>
          <p:cNvSpPr/>
          <p:nvPr/>
        </p:nvSpPr>
        <p:spPr bwMode="auto">
          <a:xfrm rot="10800000">
            <a:off x="4353260" y="2060846"/>
            <a:ext cx="374588" cy="14401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3" name="Freccia a destra 22"/>
          <p:cNvSpPr/>
          <p:nvPr/>
        </p:nvSpPr>
        <p:spPr bwMode="auto">
          <a:xfrm rot="10800000">
            <a:off x="4655840" y="2445817"/>
            <a:ext cx="374588" cy="14401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Freccia a destra 23"/>
          <p:cNvSpPr/>
          <p:nvPr/>
        </p:nvSpPr>
        <p:spPr bwMode="auto">
          <a:xfrm rot="10800000">
            <a:off x="4505660" y="2686305"/>
            <a:ext cx="374588" cy="14401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52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Progetto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d’esempio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Polizze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191344" y="1484784"/>
            <a:ext cx="11665296" cy="3528392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7" name="Rettangolo arrotondato 16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Freccia a destra 21"/>
          <p:cNvSpPr/>
          <p:nvPr/>
        </p:nvSpPr>
        <p:spPr bwMode="auto">
          <a:xfrm rot="10800000">
            <a:off x="4353260" y="2060846"/>
            <a:ext cx="374588" cy="14401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3" name="Freccia a destra 22"/>
          <p:cNvSpPr/>
          <p:nvPr/>
        </p:nvSpPr>
        <p:spPr bwMode="auto">
          <a:xfrm rot="10800000">
            <a:off x="4655840" y="2445817"/>
            <a:ext cx="374588" cy="14401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Freccia a destra 23"/>
          <p:cNvSpPr/>
          <p:nvPr/>
        </p:nvSpPr>
        <p:spPr bwMode="auto">
          <a:xfrm rot="10800000">
            <a:off x="4505660" y="2686305"/>
            <a:ext cx="374588" cy="14401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" y="1659796"/>
            <a:ext cx="11287125" cy="3114675"/>
          </a:xfrm>
          <a:prstGeom prst="rect">
            <a:avLst/>
          </a:prstGeom>
        </p:spPr>
      </p:pic>
      <p:sp>
        <p:nvSpPr>
          <p:cNvPr id="20" name="Freccia a destra 19"/>
          <p:cNvSpPr/>
          <p:nvPr/>
        </p:nvSpPr>
        <p:spPr bwMode="auto">
          <a:xfrm rot="10800000">
            <a:off x="8616280" y="3429000"/>
            <a:ext cx="374588" cy="14401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94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o 12"/>
          <p:cNvGrpSpPr/>
          <p:nvPr/>
        </p:nvGrpSpPr>
        <p:grpSpPr>
          <a:xfrm>
            <a:off x="1021714" y="3717032"/>
            <a:ext cx="9773286" cy="2016224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4" name="Rettangolo arrotondato 13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Progetto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d’esempio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Entity/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tabelle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coinvolte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1991544" y="980728"/>
            <a:ext cx="7992888" cy="2207923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7" name="Rettangolo arrotondato 16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423" y="1209711"/>
            <a:ext cx="7161732" cy="173710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23" y="3933056"/>
            <a:ext cx="9739577" cy="1520873"/>
          </a:xfrm>
          <a:prstGeom prst="rect">
            <a:avLst/>
          </a:prstGeom>
        </p:spPr>
      </p:pic>
      <p:cxnSp>
        <p:nvCxnSpPr>
          <p:cNvPr id="7" name="Connettore 7 6"/>
          <p:cNvCxnSpPr/>
          <p:nvPr/>
        </p:nvCxnSpPr>
        <p:spPr bwMode="auto">
          <a:xfrm rot="5400000">
            <a:off x="2578542" y="3151902"/>
            <a:ext cx="986244" cy="576064"/>
          </a:xfrm>
          <a:prstGeom prst="curvedConnector3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7 8"/>
          <p:cNvCxnSpPr/>
          <p:nvPr/>
        </p:nvCxnSpPr>
        <p:spPr bwMode="auto">
          <a:xfrm rot="16200000" flipH="1">
            <a:off x="7504957" y="3244179"/>
            <a:ext cx="998511" cy="216024"/>
          </a:xfrm>
          <a:prstGeom prst="curvedConnector3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7 24"/>
          <p:cNvCxnSpPr/>
          <p:nvPr/>
        </p:nvCxnSpPr>
        <p:spPr bwMode="auto">
          <a:xfrm rot="16200000" flipH="1">
            <a:off x="5774086" y="2670794"/>
            <a:ext cx="1363909" cy="1296144"/>
          </a:xfrm>
          <a:prstGeom prst="curvedConnector3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Ovale 25"/>
          <p:cNvSpPr/>
          <p:nvPr/>
        </p:nvSpPr>
        <p:spPr bwMode="auto">
          <a:xfrm>
            <a:off x="6744072" y="4034703"/>
            <a:ext cx="1080120" cy="364283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Progetto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d’esempio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Come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rappresentiamo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tabella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Polizza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1487488" y="739775"/>
            <a:ext cx="8568952" cy="5281513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7" name="Rettangolo arrotondato 16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75" y="836712"/>
            <a:ext cx="8358182" cy="5033520"/>
          </a:xfrm>
          <a:prstGeom prst="rect">
            <a:avLst/>
          </a:prstGeom>
        </p:spPr>
      </p:pic>
      <p:sp>
        <p:nvSpPr>
          <p:cNvPr id="11" name="Parentesi graffa chiusa 10"/>
          <p:cNvSpPr/>
          <p:nvPr/>
        </p:nvSpPr>
        <p:spPr bwMode="auto">
          <a:xfrm rot="10800000">
            <a:off x="1919536" y="1705683"/>
            <a:ext cx="144016" cy="787213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6" name="Connettore diritto 5"/>
          <p:cNvCxnSpPr/>
          <p:nvPr/>
        </p:nvCxnSpPr>
        <p:spPr bwMode="auto">
          <a:xfrm>
            <a:off x="2639616" y="4221088"/>
            <a:ext cx="93610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/>
          <p:cNvCxnSpPr/>
          <p:nvPr/>
        </p:nvCxnSpPr>
        <p:spPr bwMode="auto">
          <a:xfrm>
            <a:off x="2639616" y="4725144"/>
            <a:ext cx="93610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tangolo arrotondato 6"/>
          <p:cNvSpPr/>
          <p:nvPr/>
        </p:nvSpPr>
        <p:spPr bwMode="auto">
          <a:xfrm>
            <a:off x="1991543" y="5121188"/>
            <a:ext cx="4104457" cy="216024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63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Progetto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d’esempio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operazioni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vogliamo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svolgere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695400" y="980728"/>
            <a:ext cx="10425914" cy="4608512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7" name="Rettangolo arrotondato 16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9" name="Rettangolo 18"/>
          <p:cNvSpPr/>
          <p:nvPr/>
        </p:nvSpPr>
        <p:spPr>
          <a:xfrm>
            <a:off x="1021714" y="1086463"/>
            <a:ext cx="5290310" cy="101566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Fetch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list polizze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Fetch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operazioni relative a una polizza</a:t>
            </a:r>
          </a:p>
          <a:p>
            <a:pPr lvl="1"/>
            <a:endParaRPr lang="it-IT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08" y="2062843"/>
            <a:ext cx="9988697" cy="2870426"/>
          </a:xfrm>
          <a:prstGeom prst="rect">
            <a:avLst/>
          </a:prstGeom>
        </p:spPr>
      </p:pic>
      <p:sp>
        <p:nvSpPr>
          <p:cNvPr id="24" name="Ovale 23"/>
          <p:cNvSpPr/>
          <p:nvPr/>
        </p:nvSpPr>
        <p:spPr bwMode="auto">
          <a:xfrm>
            <a:off x="1061495" y="3013612"/>
            <a:ext cx="288032" cy="28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7" name="Ovale 26"/>
          <p:cNvSpPr/>
          <p:nvPr/>
        </p:nvSpPr>
        <p:spPr bwMode="auto">
          <a:xfrm>
            <a:off x="1061495" y="4066339"/>
            <a:ext cx="288032" cy="28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kumimoji="0" lang="it-IT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5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Progetto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d’esempio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Postman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726127" y="717619"/>
            <a:ext cx="10369152" cy="5642793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7" name="Rettangolo arrotondato 16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Freccia a destra 20"/>
          <p:cNvSpPr/>
          <p:nvPr/>
        </p:nvSpPr>
        <p:spPr bwMode="auto">
          <a:xfrm rot="10800000">
            <a:off x="9120337" y="3672167"/>
            <a:ext cx="360040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9" name="Parentesi graffa chiusa 18"/>
          <p:cNvSpPr/>
          <p:nvPr/>
        </p:nvSpPr>
        <p:spPr bwMode="auto">
          <a:xfrm>
            <a:off x="8719250" y="3402958"/>
            <a:ext cx="288032" cy="746121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851752"/>
            <a:ext cx="10035273" cy="543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8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Panoramica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progetto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cosa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comprende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BE? 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ttangolo arrotondato 10"/>
          <p:cNvSpPr/>
          <p:nvPr/>
        </p:nvSpPr>
        <p:spPr>
          <a:xfrm>
            <a:off x="566047" y="2464324"/>
            <a:ext cx="1403346" cy="1584175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566046" y="2515987"/>
            <a:ext cx="14975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2400" b="1" kern="1200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it-IT" sz="24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ttangolo arrotondato 12"/>
          <p:cNvSpPr/>
          <p:nvPr/>
        </p:nvSpPr>
        <p:spPr>
          <a:xfrm>
            <a:off x="2639616" y="1844824"/>
            <a:ext cx="7058833" cy="3096344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5574842" y="1946029"/>
            <a:ext cx="28252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2400" b="1" kern="1200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Backend</a:t>
            </a:r>
            <a:endParaRPr lang="it-IT" sz="24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10281729" y="2578858"/>
            <a:ext cx="1430895" cy="1584175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0339306" y="2630521"/>
            <a:ext cx="13733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2400" b="1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Frontend</a:t>
            </a:r>
            <a:endParaRPr lang="it-IT" sz="24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46" y="2971201"/>
            <a:ext cx="884468" cy="884468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624" y="2578858"/>
            <a:ext cx="1125736" cy="1125736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640" y="2515987"/>
            <a:ext cx="1251478" cy="1251478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802" y="2529065"/>
            <a:ext cx="1305784" cy="1305784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9177" y="3057641"/>
            <a:ext cx="947423" cy="947423"/>
          </a:xfrm>
          <a:prstGeom prst="rect">
            <a:avLst/>
          </a:prstGeom>
        </p:spPr>
      </p:pic>
      <p:sp>
        <p:nvSpPr>
          <p:cNvPr id="10" name="Freccia bidirezionale orizzontale 9"/>
          <p:cNvSpPr/>
          <p:nvPr/>
        </p:nvSpPr>
        <p:spPr bwMode="auto">
          <a:xfrm>
            <a:off x="2063552" y="3030631"/>
            <a:ext cx="720080" cy="254353"/>
          </a:xfrm>
          <a:prstGeom prst="leftRightArrow">
            <a:avLst/>
          </a:prstGeom>
          <a:solidFill>
            <a:srgbClr val="19B6E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Freccia bidirezionale orizzontale 24"/>
          <p:cNvSpPr/>
          <p:nvPr/>
        </p:nvSpPr>
        <p:spPr bwMode="auto">
          <a:xfrm>
            <a:off x="9532861" y="3030631"/>
            <a:ext cx="720080" cy="254353"/>
          </a:xfrm>
          <a:prstGeom prst="leftRightArrow">
            <a:avLst/>
          </a:prstGeom>
          <a:solidFill>
            <a:srgbClr val="19B6E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9" name="Segnaposto contenuto 2"/>
          <p:cNvSpPr>
            <a:spLocks noGrp="1"/>
          </p:cNvSpPr>
          <p:nvPr>
            <p:ph idx="1"/>
          </p:nvPr>
        </p:nvSpPr>
        <p:spPr>
          <a:xfrm>
            <a:off x="2855640" y="3966155"/>
            <a:ext cx="1593883" cy="83099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Accesso</a:t>
            </a:r>
            <a:r>
              <a:rPr lang="en-U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 database</a:t>
            </a:r>
            <a:endParaRPr lang="en-US" sz="2400" kern="12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Segnaposto contenuto 2"/>
          <p:cNvSpPr txBox="1">
            <a:spLocks/>
          </p:cNvSpPr>
          <p:nvPr/>
        </p:nvSpPr>
        <p:spPr bwMode="auto">
          <a:xfrm>
            <a:off x="5461820" y="3961821"/>
            <a:ext cx="15938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24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Logica</a:t>
            </a:r>
            <a:r>
              <a:rPr lang="en-U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business</a:t>
            </a:r>
            <a:endParaRPr lang="en-US" sz="2400" kern="12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Segnaposto contenuto 2"/>
          <p:cNvSpPr txBox="1">
            <a:spLocks/>
          </p:cNvSpPr>
          <p:nvPr/>
        </p:nvSpPr>
        <p:spPr bwMode="auto">
          <a:xfrm>
            <a:off x="8102517" y="3966155"/>
            <a:ext cx="15938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24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Servizi</a:t>
            </a:r>
            <a:r>
              <a:rPr lang="en-U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 </a:t>
            </a:r>
            <a:r>
              <a:rPr lang="en-US" sz="24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</a:t>
            </a:r>
            <a:r>
              <a:rPr lang="en-U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frontend</a:t>
            </a:r>
            <a:endParaRPr lang="en-US" sz="2400" kern="12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Freccia bidirezionale orizzontale 31"/>
          <p:cNvSpPr/>
          <p:nvPr/>
        </p:nvSpPr>
        <p:spPr bwMode="auto">
          <a:xfrm>
            <a:off x="4126982" y="3030631"/>
            <a:ext cx="1248938" cy="254353"/>
          </a:xfrm>
          <a:prstGeom prst="leftRightArrow">
            <a:avLst/>
          </a:prstGeom>
          <a:solidFill>
            <a:srgbClr val="19B6E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3" name="Freccia bidirezionale orizzontale 32"/>
          <p:cNvSpPr/>
          <p:nvPr/>
        </p:nvSpPr>
        <p:spPr bwMode="auto">
          <a:xfrm>
            <a:off x="6863136" y="3030631"/>
            <a:ext cx="1248938" cy="254353"/>
          </a:xfrm>
          <a:prstGeom prst="leftRightArrow">
            <a:avLst/>
          </a:prstGeom>
          <a:solidFill>
            <a:srgbClr val="19B6E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17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Progetto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d’esempio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Punti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riflessione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uppo 8"/>
          <p:cNvGrpSpPr/>
          <p:nvPr/>
        </p:nvGrpSpPr>
        <p:grpSpPr>
          <a:xfrm>
            <a:off x="1616956" y="1628800"/>
            <a:ext cx="8583500" cy="2880320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0" name="Rettangolo arrotondato 9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Rettangolo 11"/>
          <p:cNvSpPr/>
          <p:nvPr/>
        </p:nvSpPr>
        <p:spPr>
          <a:xfrm>
            <a:off x="1763793" y="2535986"/>
            <a:ext cx="7973611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Qual è il tipo del body della risposta?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1763793" y="3131676"/>
            <a:ext cx="7973611" cy="92333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Come viene mappato un oggetto Java in 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lvl="1"/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Per i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più curiosi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https://quarkus.io/guides/rest-json#about-serialization</a:t>
            </a:r>
            <a:endParaRPr lang="it-IT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1749277" y="1958937"/>
            <a:ext cx="7973611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Qual è il tipo di ritorno del metodo </a:t>
            </a:r>
            <a:r>
              <a:rPr lang="it-IT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fetch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()?</a:t>
            </a:r>
          </a:p>
        </p:txBody>
      </p:sp>
    </p:spTree>
    <p:extLst>
      <p:ext uri="{BB962C8B-B14F-4D97-AF65-F5344CB8AC3E}">
        <p14:creationId xmlns:p14="http://schemas.microsoft.com/office/powerpoint/2010/main" val="170509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/>
          <p:cNvGrpSpPr/>
          <p:nvPr/>
        </p:nvGrpSpPr>
        <p:grpSpPr>
          <a:xfrm>
            <a:off x="2115903" y="3330009"/>
            <a:ext cx="7004434" cy="2376264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3" name="Rettangolo arrotondato 12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Progetto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d’esempio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Logs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2207568" y="1041562"/>
            <a:ext cx="6768752" cy="2160240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7" name="Rettangolo arrotondato 16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124744"/>
            <a:ext cx="6624736" cy="202221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731" y="3402017"/>
            <a:ext cx="6898532" cy="2249194"/>
          </a:xfrm>
          <a:prstGeom prst="rect">
            <a:avLst/>
          </a:prstGeom>
        </p:spPr>
      </p:pic>
      <p:sp>
        <p:nvSpPr>
          <p:cNvPr id="15" name="Freccia a destra 14"/>
          <p:cNvSpPr/>
          <p:nvPr/>
        </p:nvSpPr>
        <p:spPr bwMode="auto">
          <a:xfrm>
            <a:off x="2423592" y="2564904"/>
            <a:ext cx="360040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0" name="Freccia a destra 19"/>
          <p:cNvSpPr/>
          <p:nvPr/>
        </p:nvSpPr>
        <p:spPr bwMode="auto">
          <a:xfrm>
            <a:off x="2259290" y="1589127"/>
            <a:ext cx="360040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1" name="Freccia a destra 20"/>
          <p:cNvSpPr/>
          <p:nvPr/>
        </p:nvSpPr>
        <p:spPr bwMode="auto">
          <a:xfrm>
            <a:off x="2323360" y="4725144"/>
            <a:ext cx="360040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2" name="Freccia a destra 21"/>
          <p:cNvSpPr/>
          <p:nvPr/>
        </p:nvSpPr>
        <p:spPr bwMode="auto">
          <a:xfrm>
            <a:off x="2321225" y="4997367"/>
            <a:ext cx="360040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00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Progetto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d’esempio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Logs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726240" y="1613486"/>
            <a:ext cx="9762248" cy="2967642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7" name="Rettangolo arrotondato 16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59" y="1920061"/>
            <a:ext cx="9236281" cy="2369046"/>
          </a:xfrm>
          <a:prstGeom prst="rect">
            <a:avLst/>
          </a:prstGeom>
        </p:spPr>
      </p:pic>
      <p:sp>
        <p:nvSpPr>
          <p:cNvPr id="21" name="Freccia a destra 20"/>
          <p:cNvSpPr/>
          <p:nvPr/>
        </p:nvSpPr>
        <p:spPr bwMode="auto">
          <a:xfrm rot="10800000">
            <a:off x="9120337" y="3672167"/>
            <a:ext cx="360040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9" name="Parentesi graffa chiusa 18"/>
          <p:cNvSpPr/>
          <p:nvPr/>
        </p:nvSpPr>
        <p:spPr bwMode="auto">
          <a:xfrm>
            <a:off x="8719250" y="3402958"/>
            <a:ext cx="288032" cy="746121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62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Progetto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d’esempio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Debugging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623392" y="1484784"/>
            <a:ext cx="10363200" cy="4248472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7" name="Rettangolo arrotondato 16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2750" r="388" b="2197"/>
          <a:stretch/>
        </p:blipFill>
        <p:spPr>
          <a:xfrm>
            <a:off x="814984" y="1613486"/>
            <a:ext cx="2952328" cy="39778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/>
          <a:srcRect r="2473"/>
          <a:stretch/>
        </p:blipFill>
        <p:spPr>
          <a:xfrm>
            <a:off x="4414342" y="2501296"/>
            <a:ext cx="6409754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9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Progetto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d’esempio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Esercizi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uppo 11"/>
          <p:cNvGrpSpPr/>
          <p:nvPr/>
        </p:nvGrpSpPr>
        <p:grpSpPr>
          <a:xfrm>
            <a:off x="415994" y="1196752"/>
            <a:ext cx="10144501" cy="4104456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3" name="Rettangolo arrotondato 12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" name="Rettangolo 14"/>
          <p:cNvSpPr/>
          <p:nvPr/>
        </p:nvSpPr>
        <p:spPr>
          <a:xfrm>
            <a:off x="729072" y="1399783"/>
            <a:ext cx="9768656" cy="40011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Selezione delle polizze la cui data decorrenza polizza sia superiore al parametro di filtro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51" y="2002924"/>
            <a:ext cx="9516785" cy="1332766"/>
          </a:xfrm>
          <a:prstGeom prst="rect">
            <a:avLst/>
          </a:prstGeom>
        </p:spPr>
      </p:pic>
      <p:sp>
        <p:nvSpPr>
          <p:cNvPr id="20" name="Rettangolo 19"/>
          <p:cNvSpPr/>
          <p:nvPr/>
        </p:nvSpPr>
        <p:spPr>
          <a:xfrm>
            <a:off x="729072" y="3710476"/>
            <a:ext cx="9768656" cy="40011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Suggerimento:</a:t>
            </a:r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026" y="4207184"/>
            <a:ext cx="8842748" cy="70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8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Progetto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d’esempio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Esercizi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uppo 11"/>
          <p:cNvGrpSpPr/>
          <p:nvPr/>
        </p:nvGrpSpPr>
        <p:grpSpPr>
          <a:xfrm>
            <a:off x="415994" y="908720"/>
            <a:ext cx="10288518" cy="5544616"/>
            <a:chOff x="638335" y="3608036"/>
            <a:chExt cx="5483985" cy="2139038"/>
          </a:xfrm>
          <a:solidFill>
            <a:srgbClr val="FAFAFA"/>
          </a:solidFill>
        </p:grpSpPr>
        <p:sp>
          <p:nvSpPr>
            <p:cNvPr id="13" name="Rettangolo arrotondato 12"/>
            <p:cNvSpPr/>
            <p:nvPr/>
          </p:nvSpPr>
          <p:spPr>
            <a:xfrm>
              <a:off x="638335" y="3608036"/>
              <a:ext cx="5483985" cy="2139038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732149" y="3750639"/>
              <a:ext cx="5147826" cy="1584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" name="Rettangolo 14"/>
          <p:cNvSpPr/>
          <p:nvPr/>
        </p:nvSpPr>
        <p:spPr>
          <a:xfrm>
            <a:off x="411730" y="1087998"/>
            <a:ext cx="9768656" cy="70788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pPr lvl="1"/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Selezione delle polizze con un'operazione di sottoscrizione ('0')  la cui data decorrenza sia superiore al parametro di 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filtro.</a:t>
            </a:r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846" y="1886901"/>
            <a:ext cx="3998149" cy="255605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05" y="1866406"/>
            <a:ext cx="5491968" cy="2789571"/>
          </a:xfrm>
          <a:prstGeom prst="rect">
            <a:avLst/>
          </a:prstGeom>
        </p:spPr>
      </p:pic>
      <p:cxnSp>
        <p:nvCxnSpPr>
          <p:cNvPr id="7" name="Connettore 7 6"/>
          <p:cNvCxnSpPr/>
          <p:nvPr/>
        </p:nvCxnSpPr>
        <p:spPr bwMode="auto">
          <a:xfrm flipV="1">
            <a:off x="4295800" y="2197280"/>
            <a:ext cx="2149979" cy="1663769"/>
          </a:xfrm>
          <a:prstGeom prst="curvedConnector3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tangolo 15"/>
          <p:cNvSpPr/>
          <p:nvPr/>
        </p:nvSpPr>
        <p:spPr>
          <a:xfrm>
            <a:off x="411730" y="4838012"/>
            <a:ext cx="9932742" cy="132343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pPr lvl="1"/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Suggerimento:</a:t>
            </a:r>
          </a:p>
          <a:p>
            <a:pPr lvl="1"/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Dobbiamo ottenere le POLIZZE non le operazioni, ma c’è un filtro sulla tabella operazione.</a:t>
            </a:r>
          </a:p>
          <a:p>
            <a:pPr lvl="1"/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ctr"/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Join tra tabella Polizza e Operazione</a:t>
            </a:r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Freccia in giù 16"/>
          <p:cNvSpPr/>
          <p:nvPr/>
        </p:nvSpPr>
        <p:spPr bwMode="auto">
          <a:xfrm>
            <a:off x="5303912" y="5517232"/>
            <a:ext cx="216024" cy="28803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451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Grazie, buon pranzo</a:t>
            </a:r>
            <a:endParaRPr lang="it-IT" dirty="0"/>
          </a:p>
        </p:txBody>
      </p:sp>
      <p:sp>
        <p:nvSpPr>
          <p:cNvPr id="4" name="Rettangolo arrotondato 3"/>
          <p:cNvSpPr/>
          <p:nvPr/>
        </p:nvSpPr>
        <p:spPr>
          <a:xfrm>
            <a:off x="2427870" y="1412776"/>
            <a:ext cx="7336260" cy="4680520"/>
          </a:xfrm>
          <a:prstGeom prst="roundRect">
            <a:avLst>
              <a:gd name="adj" fmla="val 15774"/>
            </a:avLst>
          </a:prstGeom>
          <a:solidFill>
            <a:srgbClr val="FBFBFB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1412776"/>
            <a:ext cx="468052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Cosa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andremo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andrete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realizzare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ttangolo arrotondato 3"/>
          <p:cNvSpPr/>
          <p:nvPr/>
        </p:nvSpPr>
        <p:spPr>
          <a:xfrm>
            <a:off x="6240016" y="836712"/>
            <a:ext cx="4752528" cy="2666195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arrotondato 5"/>
          <p:cNvSpPr/>
          <p:nvPr/>
        </p:nvSpPr>
        <p:spPr>
          <a:xfrm>
            <a:off x="2351584" y="3718739"/>
            <a:ext cx="7058833" cy="2947994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 bwMode="auto">
          <a:xfrm>
            <a:off x="5286810" y="3819944"/>
            <a:ext cx="28252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2400" b="1" kern="1200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Backend</a:t>
            </a:r>
            <a:endParaRPr lang="it-IT" sz="24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ttangolo arrotondato 8"/>
          <p:cNvSpPr/>
          <p:nvPr/>
        </p:nvSpPr>
        <p:spPr>
          <a:xfrm>
            <a:off x="432925" y="836712"/>
            <a:ext cx="4536504" cy="2666195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70043" y="921706"/>
            <a:ext cx="41553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2400" b="1" dirty="0" err="1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Pannello</a:t>
            </a:r>
            <a:r>
              <a:rPr lang="en-US" sz="2400" b="1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2400" b="1" dirty="0" err="1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gestione</a:t>
            </a:r>
            <a:r>
              <a:rPr lang="en-US" sz="2400" b="1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anagrafica</a:t>
            </a:r>
            <a:endParaRPr lang="it-IT" sz="24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56" y="1912910"/>
            <a:ext cx="884468" cy="884468"/>
          </a:xfrm>
          <a:prstGeom prst="rect">
            <a:avLst/>
          </a:prstGeom>
        </p:spPr>
      </p:pic>
      <p:sp>
        <p:nvSpPr>
          <p:cNvPr id="18" name="Segnaposto contenuto 2"/>
          <p:cNvSpPr>
            <a:spLocks noGrp="1"/>
          </p:cNvSpPr>
          <p:nvPr>
            <p:ph idx="1"/>
          </p:nvPr>
        </p:nvSpPr>
        <p:spPr>
          <a:xfrm>
            <a:off x="7773304" y="1511651"/>
            <a:ext cx="3075224" cy="163121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trike="sngStrike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Polizza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strike="sngStrike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Operazione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Nominativo</a:t>
            </a:r>
            <a:endParaRPr lang="en-US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RecapitoNominativo</a:t>
            </a:r>
            <a:endParaRPr lang="en-US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DocumentoIdentificazione</a:t>
            </a:r>
            <a:endParaRPr lang="en-US" kern="12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Segnaposto contenuto 2"/>
          <p:cNvSpPr txBox="1">
            <a:spLocks/>
          </p:cNvSpPr>
          <p:nvPr/>
        </p:nvSpPr>
        <p:spPr bwMode="auto">
          <a:xfrm>
            <a:off x="3575720" y="4281609"/>
            <a:ext cx="561662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Accesso</a:t>
            </a:r>
            <a:r>
              <a:rPr lang="en-U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en-U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dati</a:t>
            </a:r>
            <a:r>
              <a:rPr lang="en-U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nel</a:t>
            </a:r>
            <a:r>
              <a:rPr lang="en-U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endParaRPr lang="en-US" sz="24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Fornire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servizi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utilizzati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nel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pannello</a:t>
            </a: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Fungere</a:t>
            </a:r>
            <a:r>
              <a:rPr lang="en-U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sz="24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ponte</a:t>
            </a:r>
            <a:r>
              <a:rPr lang="en-U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U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 </a:t>
            </a:r>
            <a:r>
              <a:rPr lang="en-US" sz="24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esigenze</a:t>
            </a:r>
            <a:r>
              <a:rPr lang="en-U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en-U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4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quelle</a:t>
            </a:r>
            <a:r>
              <a:rPr lang="en-U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 FE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Contenere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logica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manipolazione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dato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non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pubblicabile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cliente</a:t>
            </a:r>
            <a:endParaRPr lang="en-US" sz="2400" kern="12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6322393" y="888375"/>
            <a:ext cx="25845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2400" b="1" kern="1200" dirty="0" err="1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umanacademy</a:t>
            </a:r>
            <a:r>
              <a:rPr lang="en-US" sz="2400" b="1" kern="1200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DB</a:t>
            </a:r>
            <a:endParaRPr lang="it-IT" sz="24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889" y="1472102"/>
            <a:ext cx="2905678" cy="1742773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833" y="5825192"/>
            <a:ext cx="541199" cy="541199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608" y="4386008"/>
            <a:ext cx="601650" cy="601650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4796" y="5097472"/>
            <a:ext cx="627757" cy="62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arrotondato 7"/>
          <p:cNvSpPr/>
          <p:nvPr/>
        </p:nvSpPr>
        <p:spPr>
          <a:xfrm>
            <a:off x="398735" y="1124744"/>
            <a:ext cx="11524838" cy="5112568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Approccio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bottom-up: le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tabelle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le sequence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71633" y="1569981"/>
            <a:ext cx="2520280" cy="70788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nominativo</a:t>
            </a:r>
            <a:endParaRPr lang="en-US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spcBef>
                <a:spcPct val="0"/>
              </a:spcBef>
              <a:buNone/>
            </a:pPr>
            <a:r>
              <a:rPr lang="en-US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i="1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nominativo_id_seq</a:t>
            </a:r>
            <a:r>
              <a:rPr lang="en-US" kern="12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68657" y="2310346"/>
            <a:ext cx="926232" cy="92623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32304" y="1988840"/>
            <a:ext cx="926232" cy="926232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339469" y="3438872"/>
            <a:ext cx="926232" cy="92623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86758" y="4774925"/>
            <a:ext cx="1122183" cy="1122183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93722" y="4979004"/>
            <a:ext cx="1122183" cy="1122183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34328" y="3590352"/>
            <a:ext cx="1122183" cy="1122183"/>
          </a:xfrm>
          <a:prstGeom prst="rect">
            <a:avLst/>
          </a:prstGeom>
        </p:spPr>
      </p:pic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7094679" y="1290637"/>
            <a:ext cx="440147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documento_identificazione</a:t>
            </a:r>
            <a:endParaRPr lang="en-US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documento_identificazione_id_seq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4154115" y="2721227"/>
            <a:ext cx="352404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ecapito_nominativo</a:t>
            </a:r>
            <a:endParaRPr lang="en-US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recapito_nominativo_id_seq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Connettore diritto 16"/>
          <p:cNvCxnSpPr>
            <a:stCxn id="6" idx="1"/>
            <a:endCxn id="10" idx="3"/>
          </p:cNvCxnSpPr>
          <p:nvPr/>
        </p:nvCxnSpPr>
        <p:spPr bwMode="auto">
          <a:xfrm flipV="1">
            <a:off x="2494889" y="2451956"/>
            <a:ext cx="6337415" cy="3215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Connettore diritto 18"/>
          <p:cNvCxnSpPr>
            <a:stCxn id="6" idx="1"/>
            <a:endCxn id="11" idx="3"/>
          </p:cNvCxnSpPr>
          <p:nvPr/>
        </p:nvCxnSpPr>
        <p:spPr bwMode="auto">
          <a:xfrm>
            <a:off x="2494889" y="2773462"/>
            <a:ext cx="2844580" cy="11285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Connettore diritto 25"/>
          <p:cNvCxnSpPr>
            <a:stCxn id="6" idx="2"/>
          </p:cNvCxnSpPr>
          <p:nvPr/>
        </p:nvCxnSpPr>
        <p:spPr bwMode="auto">
          <a:xfrm flipH="1">
            <a:off x="1614805" y="3236578"/>
            <a:ext cx="416968" cy="1734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Connettore diritto 28"/>
          <p:cNvCxnSpPr>
            <a:stCxn id="11" idx="2"/>
          </p:cNvCxnSpPr>
          <p:nvPr/>
        </p:nvCxnSpPr>
        <p:spPr bwMode="auto">
          <a:xfrm flipH="1">
            <a:off x="5454813" y="4365104"/>
            <a:ext cx="347772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Connettore diritto 31"/>
          <p:cNvCxnSpPr>
            <a:stCxn id="10" idx="2"/>
          </p:cNvCxnSpPr>
          <p:nvPr/>
        </p:nvCxnSpPr>
        <p:spPr bwMode="auto">
          <a:xfrm flipH="1">
            <a:off x="9295419" y="2915072"/>
            <a:ext cx="1" cy="8929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Segnaposto contenuto 2"/>
          <p:cNvSpPr txBox="1">
            <a:spLocks/>
          </p:cNvSpPr>
          <p:nvPr/>
        </p:nvSpPr>
        <p:spPr bwMode="auto">
          <a:xfrm>
            <a:off x="2214140" y="5123104"/>
            <a:ext cx="15202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tipo_sesso</a:t>
            </a:r>
            <a:endParaRPr lang="en-US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Segnaposto contenuto 2"/>
          <p:cNvSpPr txBox="1">
            <a:spLocks/>
          </p:cNvSpPr>
          <p:nvPr/>
        </p:nvSpPr>
        <p:spPr bwMode="auto">
          <a:xfrm>
            <a:off x="5927919" y="5347487"/>
            <a:ext cx="30318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tipo_recapito_nominativo</a:t>
            </a:r>
            <a:endParaRPr lang="en-US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Segnaposto contenuto 2"/>
          <p:cNvSpPr txBox="1">
            <a:spLocks/>
          </p:cNvSpPr>
          <p:nvPr/>
        </p:nvSpPr>
        <p:spPr bwMode="auto">
          <a:xfrm>
            <a:off x="7790160" y="4617455"/>
            <a:ext cx="39367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tipo_documento_identificazione</a:t>
            </a:r>
            <a:endParaRPr lang="en-US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2588594" y="2362068"/>
            <a:ext cx="4113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18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Segnaposto contenuto 2"/>
          <p:cNvSpPr txBox="1">
            <a:spLocks/>
          </p:cNvSpPr>
          <p:nvPr/>
        </p:nvSpPr>
        <p:spPr bwMode="auto">
          <a:xfrm>
            <a:off x="2588594" y="2880104"/>
            <a:ext cx="4113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18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Segnaposto contenuto 2"/>
          <p:cNvSpPr txBox="1">
            <a:spLocks/>
          </p:cNvSpPr>
          <p:nvPr/>
        </p:nvSpPr>
        <p:spPr bwMode="auto">
          <a:xfrm>
            <a:off x="8467982" y="2125680"/>
            <a:ext cx="4113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18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Segnaposto contenuto 2"/>
          <p:cNvSpPr txBox="1">
            <a:spLocks/>
          </p:cNvSpPr>
          <p:nvPr/>
        </p:nvSpPr>
        <p:spPr bwMode="auto">
          <a:xfrm>
            <a:off x="4953961" y="3759384"/>
            <a:ext cx="4113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18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arrotondato 4"/>
          <p:cNvSpPr/>
          <p:nvPr/>
        </p:nvSpPr>
        <p:spPr>
          <a:xfrm>
            <a:off x="551384" y="2257475"/>
            <a:ext cx="3096344" cy="1296144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 between DB &amp; BE (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nominativo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67408" y="2401491"/>
            <a:ext cx="2675512" cy="40011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i="1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com.repository.adapter</a:t>
            </a:r>
            <a:endParaRPr lang="en-US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767408" y="2977555"/>
            <a:ext cx="2675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NominativoRepository</a:t>
            </a:r>
            <a:endParaRPr lang="en-US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Connettore diritto 7"/>
          <p:cNvCxnSpPr>
            <a:stCxn id="5" idx="1"/>
            <a:endCxn id="5" idx="3"/>
          </p:cNvCxnSpPr>
          <p:nvPr/>
        </p:nvCxnSpPr>
        <p:spPr bwMode="auto">
          <a:xfrm>
            <a:off x="551384" y="2905547"/>
            <a:ext cx="30963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ttangolo arrotondato 9"/>
          <p:cNvSpPr/>
          <p:nvPr/>
        </p:nvSpPr>
        <p:spPr>
          <a:xfrm>
            <a:off x="2700408" y="4777755"/>
            <a:ext cx="2520280" cy="1296144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2916432" y="4921771"/>
            <a:ext cx="2675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i="1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com.model</a:t>
            </a:r>
            <a:endParaRPr lang="en-US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2916432" y="5497835"/>
            <a:ext cx="2675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NominativoEntity</a:t>
            </a:r>
            <a:endParaRPr lang="en-US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Connettore diritto 12"/>
          <p:cNvCxnSpPr>
            <a:stCxn id="10" idx="1"/>
            <a:endCxn id="10" idx="3"/>
          </p:cNvCxnSpPr>
          <p:nvPr/>
        </p:nvCxnSpPr>
        <p:spPr bwMode="auto">
          <a:xfrm>
            <a:off x="2700408" y="5425827"/>
            <a:ext cx="25202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ttangolo arrotondato 15"/>
          <p:cNvSpPr/>
          <p:nvPr/>
        </p:nvSpPr>
        <p:spPr>
          <a:xfrm>
            <a:off x="4392188" y="1124744"/>
            <a:ext cx="2952328" cy="1296144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4608212" y="1268760"/>
            <a:ext cx="2675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i="1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com</a:t>
            </a:r>
            <a:r>
              <a:rPr lang="en-US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.adapter.mapper</a:t>
            </a:r>
            <a:endParaRPr lang="en-US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Segnaposto contenuto 2"/>
          <p:cNvSpPr txBox="1">
            <a:spLocks/>
          </p:cNvSpPr>
          <p:nvPr/>
        </p:nvSpPr>
        <p:spPr bwMode="auto">
          <a:xfrm>
            <a:off x="4608212" y="1844824"/>
            <a:ext cx="2675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NominativoMapper</a:t>
            </a:r>
            <a:endParaRPr lang="en-US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Connettore diritto 18"/>
          <p:cNvCxnSpPr>
            <a:stCxn id="16" idx="1"/>
            <a:endCxn id="16" idx="3"/>
          </p:cNvCxnSpPr>
          <p:nvPr/>
        </p:nvCxnSpPr>
        <p:spPr bwMode="auto">
          <a:xfrm>
            <a:off x="4392188" y="1772816"/>
            <a:ext cx="29523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ttangolo arrotondato 20"/>
          <p:cNvSpPr/>
          <p:nvPr/>
        </p:nvSpPr>
        <p:spPr>
          <a:xfrm>
            <a:off x="8400256" y="2708920"/>
            <a:ext cx="3240360" cy="1296144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Segnaposto contenuto 2"/>
          <p:cNvSpPr txBox="1">
            <a:spLocks/>
          </p:cNvSpPr>
          <p:nvPr/>
        </p:nvSpPr>
        <p:spPr bwMode="auto">
          <a:xfrm>
            <a:off x="8616280" y="2852936"/>
            <a:ext cx="28803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i="1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com</a:t>
            </a:r>
            <a:r>
              <a:rPr lang="en-US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.application.adapter</a:t>
            </a:r>
            <a:endParaRPr lang="en-US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Segnaposto contenuto 2"/>
          <p:cNvSpPr txBox="1">
            <a:spLocks/>
          </p:cNvSpPr>
          <p:nvPr/>
        </p:nvSpPr>
        <p:spPr bwMode="auto">
          <a:xfrm>
            <a:off x="8616280" y="3429000"/>
            <a:ext cx="2675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NominativoManager</a:t>
            </a:r>
            <a:endParaRPr lang="en-US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Connettore diritto 23"/>
          <p:cNvCxnSpPr>
            <a:stCxn id="21" idx="1"/>
            <a:endCxn id="21" idx="3"/>
          </p:cNvCxnSpPr>
          <p:nvPr/>
        </p:nvCxnSpPr>
        <p:spPr bwMode="auto">
          <a:xfrm>
            <a:off x="8400256" y="3356992"/>
            <a:ext cx="32403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ttangolo arrotondato 26"/>
          <p:cNvSpPr/>
          <p:nvPr/>
        </p:nvSpPr>
        <p:spPr>
          <a:xfrm>
            <a:off x="7464152" y="5157192"/>
            <a:ext cx="1944216" cy="1296144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Segnaposto contenuto 2"/>
          <p:cNvSpPr txBox="1">
            <a:spLocks/>
          </p:cNvSpPr>
          <p:nvPr/>
        </p:nvSpPr>
        <p:spPr bwMode="auto">
          <a:xfrm>
            <a:off x="7680176" y="5301208"/>
            <a:ext cx="2675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i="1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com.bean</a:t>
            </a:r>
            <a:endParaRPr lang="en-US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Segnaposto contenuto 2"/>
          <p:cNvSpPr txBox="1">
            <a:spLocks/>
          </p:cNvSpPr>
          <p:nvPr/>
        </p:nvSpPr>
        <p:spPr bwMode="auto">
          <a:xfrm>
            <a:off x="7680176" y="5877272"/>
            <a:ext cx="2675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Nominativo</a:t>
            </a:r>
            <a:endParaRPr lang="en-US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0" name="Connettore diritto 29"/>
          <p:cNvCxnSpPr>
            <a:stCxn id="27" idx="1"/>
            <a:endCxn id="27" idx="3"/>
          </p:cNvCxnSpPr>
          <p:nvPr/>
        </p:nvCxnSpPr>
        <p:spPr bwMode="auto">
          <a:xfrm>
            <a:off x="7464152" y="5805264"/>
            <a:ext cx="194421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Connettore diritto 33"/>
          <p:cNvCxnSpPr>
            <a:stCxn id="5" idx="2"/>
            <a:endCxn id="10" idx="0"/>
          </p:cNvCxnSpPr>
          <p:nvPr/>
        </p:nvCxnSpPr>
        <p:spPr bwMode="auto">
          <a:xfrm>
            <a:off x="2099556" y="3553619"/>
            <a:ext cx="1860992" cy="12241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5" name="Connettore diritto 34"/>
          <p:cNvCxnSpPr>
            <a:stCxn id="21" idx="2"/>
            <a:endCxn id="27" idx="0"/>
          </p:cNvCxnSpPr>
          <p:nvPr/>
        </p:nvCxnSpPr>
        <p:spPr bwMode="auto">
          <a:xfrm flipH="1">
            <a:off x="8436260" y="4005064"/>
            <a:ext cx="1584176" cy="11521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Connettore diritto 37"/>
          <p:cNvCxnSpPr>
            <a:stCxn id="5" idx="3"/>
            <a:endCxn id="21" idx="1"/>
          </p:cNvCxnSpPr>
          <p:nvPr/>
        </p:nvCxnSpPr>
        <p:spPr bwMode="auto">
          <a:xfrm>
            <a:off x="3647728" y="2905547"/>
            <a:ext cx="4752528" cy="4514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41" name="Connettore diritto 40"/>
          <p:cNvCxnSpPr>
            <a:stCxn id="16" idx="3"/>
            <a:endCxn id="21" idx="1"/>
          </p:cNvCxnSpPr>
          <p:nvPr/>
        </p:nvCxnSpPr>
        <p:spPr bwMode="auto">
          <a:xfrm>
            <a:off x="7344516" y="1772816"/>
            <a:ext cx="1055740" cy="15841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674568" y="1835532"/>
            <a:ext cx="797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endParaRPr lang="en-US" sz="1800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Segnaposto contenuto 2"/>
          <p:cNvSpPr txBox="1">
            <a:spLocks/>
          </p:cNvSpPr>
          <p:nvPr/>
        </p:nvSpPr>
        <p:spPr bwMode="auto">
          <a:xfrm>
            <a:off x="5375920" y="3203684"/>
            <a:ext cx="797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endParaRPr lang="en-US" sz="1800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Segnaposto contenuto 2"/>
          <p:cNvSpPr txBox="1">
            <a:spLocks/>
          </p:cNvSpPr>
          <p:nvPr/>
        </p:nvSpPr>
        <p:spPr bwMode="auto">
          <a:xfrm>
            <a:off x="3138064" y="3923764"/>
            <a:ext cx="797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endParaRPr lang="en-US" sz="1800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Segnaposto contenuto 2"/>
          <p:cNvSpPr txBox="1">
            <a:spLocks/>
          </p:cNvSpPr>
          <p:nvPr/>
        </p:nvSpPr>
        <p:spPr bwMode="auto">
          <a:xfrm>
            <a:off x="8472264" y="4355812"/>
            <a:ext cx="797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endParaRPr lang="en-US" sz="1800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02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Tecnologie lato BE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uppo 9"/>
          <p:cNvGrpSpPr/>
          <p:nvPr/>
        </p:nvGrpSpPr>
        <p:grpSpPr>
          <a:xfrm>
            <a:off x="767408" y="980729"/>
            <a:ext cx="10441160" cy="5272330"/>
            <a:chOff x="767408" y="3645024"/>
            <a:chExt cx="5112568" cy="2088232"/>
          </a:xfrm>
          <a:solidFill>
            <a:srgbClr val="FAFAFA"/>
          </a:solidFill>
        </p:grpSpPr>
        <p:sp>
          <p:nvSpPr>
            <p:cNvPr id="4" name="Rettangolo arrotondato 3"/>
            <p:cNvSpPr/>
            <p:nvPr/>
          </p:nvSpPr>
          <p:spPr>
            <a:xfrm>
              <a:off x="767408" y="3645024"/>
              <a:ext cx="5112568" cy="2088232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ttangolo 5"/>
            <p:cNvSpPr/>
            <p:nvPr/>
          </p:nvSpPr>
          <p:spPr>
            <a:xfrm>
              <a:off x="983432" y="3789040"/>
              <a:ext cx="4680520" cy="149025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20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Maven</a:t>
              </a:r>
              <a:endParaRPr lang="it-IT" sz="20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20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Quarkus</a:t>
              </a:r>
              <a:endParaRPr lang="it-IT" sz="20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20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RestEasy</a:t>
              </a:r>
              <a:endParaRPr lang="it-IT" sz="20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CDI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JPA (</a:t>
              </a:r>
              <a:r>
                <a:rPr lang="it-IT" sz="20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Hibernate</a:t>
              </a:r>
              <a: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Estensioni </a:t>
              </a:r>
              <a:r>
                <a:rPr lang="it-IT" sz="20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Quarkus</a:t>
              </a:r>
              <a:endParaRPr lang="it-IT" sz="20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it-IT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it-IT" sz="1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902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arrotondato 7"/>
          <p:cNvSpPr/>
          <p:nvPr/>
        </p:nvSpPr>
        <p:spPr>
          <a:xfrm>
            <a:off x="479376" y="1124744"/>
            <a:ext cx="3244512" cy="5184576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mapper: cut &amp; shrink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ttangolo arrotondato 10"/>
          <p:cNvSpPr/>
          <p:nvPr/>
        </p:nvSpPr>
        <p:spPr>
          <a:xfrm>
            <a:off x="4477896" y="1124744"/>
            <a:ext cx="3244512" cy="5184576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arrotondato 11"/>
          <p:cNvSpPr/>
          <p:nvPr/>
        </p:nvSpPr>
        <p:spPr>
          <a:xfrm>
            <a:off x="8476416" y="1124744"/>
            <a:ext cx="3244512" cy="5184576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28959" y="1340769"/>
            <a:ext cx="2606897" cy="212365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nominativo</a:t>
            </a:r>
            <a:endParaRPr lang="en-US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it-IT" sz="1600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token_nominativo</a:t>
            </a:r>
            <a:endParaRPr lang="it-IT" sz="1600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it-IT" sz="1600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den_cognome</a:t>
            </a:r>
            <a:endParaRPr lang="it-IT" sz="1600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it-IT" sz="1600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den_nome</a:t>
            </a:r>
            <a:endParaRPr lang="it-IT" sz="16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it-IT" sz="160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tipo_sesso</a:t>
            </a:r>
            <a:endParaRPr lang="it-IT" sz="16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it-IT" sz="1600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data_nascita</a:t>
            </a:r>
            <a:endParaRPr lang="it-IT" sz="1600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it-IT" sz="1600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cod_lingua</a:t>
            </a:r>
            <a:endParaRPr lang="it-IT" sz="16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it-IT" sz="1600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den_cognome_acquisito</a:t>
            </a:r>
            <a:endParaRPr lang="it-IT" sz="16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ttangolo 3"/>
          <p:cNvSpPr/>
          <p:nvPr/>
        </p:nvSpPr>
        <p:spPr bwMode="auto">
          <a:xfrm>
            <a:off x="699552" y="1268760"/>
            <a:ext cx="2880320" cy="219566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828959" y="4005065"/>
            <a:ext cx="2606897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nominativo</a:t>
            </a:r>
            <a:endParaRPr lang="en-US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token_nominativo</a:t>
            </a:r>
            <a:endParaRPr lang="it-IT" sz="1600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den_cognome</a:t>
            </a:r>
            <a:endParaRPr lang="it-IT" sz="1600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den_nome</a:t>
            </a:r>
            <a:endParaRPr lang="it-IT" sz="1600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tipo_sesso</a:t>
            </a:r>
            <a:endParaRPr lang="it-IT" sz="1600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data_nascita</a:t>
            </a:r>
            <a:endParaRPr lang="it-IT" sz="1600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cod_lingua</a:t>
            </a:r>
            <a:endParaRPr lang="it-IT" sz="1600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den_cognome_acquisito</a:t>
            </a:r>
            <a:endParaRPr lang="it-IT" sz="16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699552" y="3933056"/>
            <a:ext cx="2880320" cy="219566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7" name="Connettore 2 6"/>
          <p:cNvCxnSpPr>
            <a:stCxn id="4" idx="2"/>
          </p:cNvCxnSpPr>
          <p:nvPr/>
        </p:nvCxnSpPr>
        <p:spPr bwMode="auto">
          <a:xfrm>
            <a:off x="2139712" y="3464427"/>
            <a:ext cx="0" cy="4686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Segnaposto contenuto 2"/>
          <p:cNvSpPr txBox="1">
            <a:spLocks/>
          </p:cNvSpPr>
          <p:nvPr/>
        </p:nvSpPr>
        <p:spPr bwMode="auto">
          <a:xfrm>
            <a:off x="1426155" y="3498686"/>
            <a:ext cx="5512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b="1" i="1" kern="1200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cut</a:t>
            </a:r>
            <a:endParaRPr lang="en-US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Connettore diritto 15"/>
          <p:cNvCxnSpPr/>
          <p:nvPr/>
        </p:nvCxnSpPr>
        <p:spPr bwMode="auto">
          <a:xfrm>
            <a:off x="828959" y="5661248"/>
            <a:ext cx="2246857" cy="3600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Connettore diritto 20"/>
          <p:cNvCxnSpPr/>
          <p:nvPr/>
        </p:nvCxnSpPr>
        <p:spPr bwMode="auto">
          <a:xfrm flipV="1">
            <a:off x="828959" y="5661248"/>
            <a:ext cx="2246857" cy="3600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Segnaposto contenuto 2"/>
          <p:cNvSpPr txBox="1">
            <a:spLocks/>
          </p:cNvSpPr>
          <p:nvPr/>
        </p:nvSpPr>
        <p:spPr bwMode="auto">
          <a:xfrm>
            <a:off x="4789399" y="1340769"/>
            <a:ext cx="2606897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recapito_nominativo</a:t>
            </a:r>
            <a:endParaRPr lang="en-US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token_recapito_nominativo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tipo_recapito_nominativo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token_nominativo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den_indirizzo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cod_cap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den_localita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cod_nazione</a:t>
            </a:r>
            <a:endParaRPr lang="it-IT" sz="16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ttangolo 24"/>
          <p:cNvSpPr/>
          <p:nvPr/>
        </p:nvSpPr>
        <p:spPr bwMode="auto">
          <a:xfrm>
            <a:off x="4659992" y="1268760"/>
            <a:ext cx="2880320" cy="219566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7" name="Segnaposto contenuto 2"/>
          <p:cNvSpPr txBox="1">
            <a:spLocks/>
          </p:cNvSpPr>
          <p:nvPr/>
        </p:nvSpPr>
        <p:spPr bwMode="auto">
          <a:xfrm>
            <a:off x="4789399" y="4008141"/>
            <a:ext cx="2606897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recapito_nominativo</a:t>
            </a:r>
            <a:endParaRPr lang="en-US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token_recapito_nominativo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tipo_recapito_nominativo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token_nominativo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den_indirizzo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cod_cap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den_localita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cod_nazione</a:t>
            </a:r>
            <a:endParaRPr lang="it-IT" sz="16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ttangolo 27"/>
          <p:cNvSpPr/>
          <p:nvPr/>
        </p:nvSpPr>
        <p:spPr bwMode="auto">
          <a:xfrm>
            <a:off x="4659992" y="3936132"/>
            <a:ext cx="2880320" cy="219566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29" name="Connettore 2 28"/>
          <p:cNvCxnSpPr>
            <a:stCxn id="25" idx="2"/>
            <a:endCxn id="28" idx="0"/>
          </p:cNvCxnSpPr>
          <p:nvPr/>
        </p:nvCxnSpPr>
        <p:spPr bwMode="auto">
          <a:xfrm>
            <a:off x="6100152" y="3464427"/>
            <a:ext cx="0" cy="4717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Segnaposto contenuto 2"/>
          <p:cNvSpPr txBox="1">
            <a:spLocks/>
          </p:cNvSpPr>
          <p:nvPr/>
        </p:nvSpPr>
        <p:spPr bwMode="auto">
          <a:xfrm>
            <a:off x="5380072" y="3498686"/>
            <a:ext cx="5512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b="1" i="1" kern="1200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</a:t>
            </a:r>
            <a:endParaRPr lang="en-US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Segnaposto contenuto 2"/>
          <p:cNvSpPr txBox="1">
            <a:spLocks/>
          </p:cNvSpPr>
          <p:nvPr/>
        </p:nvSpPr>
        <p:spPr bwMode="auto">
          <a:xfrm>
            <a:off x="8806343" y="1339653"/>
            <a:ext cx="2606897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documento_identific</a:t>
            </a:r>
            <a:endParaRPr lang="en-US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token_documento_identific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token_nominativo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tipo_documento_identific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cod_documento_identific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data_rilascio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den_ente_rilascio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den_localita_rilascio</a:t>
            </a:r>
            <a:endParaRPr lang="it-IT" sz="16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ttangolo 33"/>
          <p:cNvSpPr/>
          <p:nvPr/>
        </p:nvSpPr>
        <p:spPr bwMode="auto">
          <a:xfrm>
            <a:off x="8676936" y="1267644"/>
            <a:ext cx="2880320" cy="219566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5" name="Segnaposto contenuto 2"/>
          <p:cNvSpPr txBox="1">
            <a:spLocks/>
          </p:cNvSpPr>
          <p:nvPr/>
        </p:nvSpPr>
        <p:spPr bwMode="auto">
          <a:xfrm>
            <a:off x="8806343" y="4005065"/>
            <a:ext cx="2606897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documento_identific</a:t>
            </a:r>
            <a:endParaRPr lang="en-US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token_documento_identific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token_nominativo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tipo_documento_identific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cod_documento_identific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data_rilascio</a:t>
            </a:r>
            <a:endParaRPr lang="it-IT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storage_type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storage_url</a:t>
            </a:r>
            <a:endParaRPr lang="it-IT" sz="16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ttangolo 35"/>
          <p:cNvSpPr/>
          <p:nvPr/>
        </p:nvSpPr>
        <p:spPr bwMode="auto">
          <a:xfrm>
            <a:off x="8676936" y="3933056"/>
            <a:ext cx="2880320" cy="219566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37" name="Connettore 2 36"/>
          <p:cNvCxnSpPr>
            <a:endCxn id="36" idx="0"/>
          </p:cNvCxnSpPr>
          <p:nvPr/>
        </p:nvCxnSpPr>
        <p:spPr bwMode="auto">
          <a:xfrm>
            <a:off x="10117096" y="3461351"/>
            <a:ext cx="0" cy="4717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Segnaposto contenuto 2"/>
          <p:cNvSpPr txBox="1">
            <a:spLocks/>
          </p:cNvSpPr>
          <p:nvPr/>
        </p:nvSpPr>
        <p:spPr bwMode="auto">
          <a:xfrm>
            <a:off x="9212000" y="3495610"/>
            <a:ext cx="22167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b="1" i="1" kern="1200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shrink      (mapper)</a:t>
            </a:r>
            <a:endParaRPr lang="en-US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9" name="Connettore diritto 38"/>
          <p:cNvCxnSpPr/>
          <p:nvPr/>
        </p:nvCxnSpPr>
        <p:spPr bwMode="auto">
          <a:xfrm>
            <a:off x="8806343" y="5654157"/>
            <a:ext cx="2246857" cy="3600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Connettore diritto 39"/>
          <p:cNvCxnSpPr/>
          <p:nvPr/>
        </p:nvCxnSpPr>
        <p:spPr bwMode="auto">
          <a:xfrm flipV="1">
            <a:off x="8806343" y="5654157"/>
            <a:ext cx="2246857" cy="3600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Connettore diritto 29"/>
          <p:cNvCxnSpPr/>
          <p:nvPr/>
        </p:nvCxnSpPr>
        <p:spPr bwMode="auto">
          <a:xfrm>
            <a:off x="828959" y="2996954"/>
            <a:ext cx="2246857" cy="3600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Connettore diritto 30"/>
          <p:cNvCxnSpPr/>
          <p:nvPr/>
        </p:nvCxnSpPr>
        <p:spPr bwMode="auto">
          <a:xfrm flipV="1">
            <a:off x="828959" y="2996954"/>
            <a:ext cx="2246857" cy="3600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2604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arrotondato 4"/>
          <p:cNvSpPr/>
          <p:nvPr/>
        </p:nvSpPr>
        <p:spPr>
          <a:xfrm>
            <a:off x="6051843" y="1696613"/>
            <a:ext cx="4068808" cy="1296144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 between BE &amp; REST (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nominativo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67867" y="1840629"/>
            <a:ext cx="3683624" cy="40011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i="1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com.presentation.adapter.service</a:t>
            </a:r>
            <a:endParaRPr lang="en-US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6267867" y="2416693"/>
            <a:ext cx="2675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NominativoRestService</a:t>
            </a:r>
            <a:endParaRPr lang="en-US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Connettore diritto 7"/>
          <p:cNvCxnSpPr>
            <a:stCxn id="5" idx="1"/>
            <a:endCxn id="5" idx="3"/>
          </p:cNvCxnSpPr>
          <p:nvPr/>
        </p:nvCxnSpPr>
        <p:spPr bwMode="auto">
          <a:xfrm>
            <a:off x="6051843" y="2344685"/>
            <a:ext cx="406880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ttangolo arrotondato 15"/>
          <p:cNvSpPr/>
          <p:nvPr/>
        </p:nvSpPr>
        <p:spPr>
          <a:xfrm>
            <a:off x="8749080" y="4814189"/>
            <a:ext cx="1598937" cy="1250579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8965104" y="4941168"/>
            <a:ext cx="2675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Postman</a:t>
            </a:r>
            <a:endParaRPr lang="en-US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Segnaposto contenuto 2"/>
          <p:cNvSpPr txBox="1">
            <a:spLocks/>
          </p:cNvSpPr>
          <p:nvPr/>
        </p:nvSpPr>
        <p:spPr bwMode="auto">
          <a:xfrm>
            <a:off x="8965104" y="5549170"/>
            <a:ext cx="2675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Rest list</a:t>
            </a:r>
            <a:endParaRPr lang="en-US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Connettore diritto 18"/>
          <p:cNvCxnSpPr>
            <a:stCxn id="16" idx="1"/>
            <a:endCxn id="16" idx="3"/>
          </p:cNvCxnSpPr>
          <p:nvPr/>
        </p:nvCxnSpPr>
        <p:spPr bwMode="auto">
          <a:xfrm>
            <a:off x="8749080" y="5439479"/>
            <a:ext cx="15989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ttangolo arrotondato 20"/>
          <p:cNvSpPr/>
          <p:nvPr/>
        </p:nvSpPr>
        <p:spPr>
          <a:xfrm>
            <a:off x="852632" y="2051150"/>
            <a:ext cx="3240360" cy="1296144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Segnaposto contenuto 2"/>
          <p:cNvSpPr txBox="1">
            <a:spLocks/>
          </p:cNvSpPr>
          <p:nvPr/>
        </p:nvSpPr>
        <p:spPr bwMode="auto">
          <a:xfrm>
            <a:off x="1068656" y="2195166"/>
            <a:ext cx="28803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i="1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com</a:t>
            </a:r>
            <a:r>
              <a:rPr lang="en-US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.application.adapter</a:t>
            </a:r>
            <a:endParaRPr lang="en-US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Segnaposto contenuto 2"/>
          <p:cNvSpPr txBox="1">
            <a:spLocks/>
          </p:cNvSpPr>
          <p:nvPr/>
        </p:nvSpPr>
        <p:spPr bwMode="auto">
          <a:xfrm>
            <a:off x="1068656" y="2771230"/>
            <a:ext cx="2675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NominativoManager</a:t>
            </a:r>
            <a:endParaRPr lang="en-US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Connettore diritto 23"/>
          <p:cNvCxnSpPr>
            <a:stCxn id="21" idx="1"/>
            <a:endCxn id="21" idx="3"/>
          </p:cNvCxnSpPr>
          <p:nvPr/>
        </p:nvCxnSpPr>
        <p:spPr bwMode="auto">
          <a:xfrm>
            <a:off x="852632" y="2699222"/>
            <a:ext cx="32403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ttangolo arrotondato 26"/>
          <p:cNvSpPr/>
          <p:nvPr/>
        </p:nvSpPr>
        <p:spPr>
          <a:xfrm>
            <a:off x="3077628" y="4814189"/>
            <a:ext cx="1944216" cy="1296144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Segnaposto contenuto 2"/>
          <p:cNvSpPr txBox="1">
            <a:spLocks/>
          </p:cNvSpPr>
          <p:nvPr/>
        </p:nvSpPr>
        <p:spPr bwMode="auto">
          <a:xfrm>
            <a:off x="3293652" y="4958205"/>
            <a:ext cx="2675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i="1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com.bean</a:t>
            </a:r>
            <a:endParaRPr lang="en-US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Segnaposto contenuto 2"/>
          <p:cNvSpPr txBox="1">
            <a:spLocks/>
          </p:cNvSpPr>
          <p:nvPr/>
        </p:nvSpPr>
        <p:spPr bwMode="auto">
          <a:xfrm>
            <a:off x="3293652" y="5534269"/>
            <a:ext cx="2675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Nominativo</a:t>
            </a:r>
            <a:endParaRPr lang="en-US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0" name="Connettore diritto 29"/>
          <p:cNvCxnSpPr>
            <a:stCxn id="27" idx="1"/>
            <a:endCxn id="27" idx="3"/>
          </p:cNvCxnSpPr>
          <p:nvPr/>
        </p:nvCxnSpPr>
        <p:spPr bwMode="auto">
          <a:xfrm>
            <a:off x="3077628" y="5462261"/>
            <a:ext cx="194421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Connettore diritto 34"/>
          <p:cNvCxnSpPr>
            <a:stCxn id="21" idx="2"/>
            <a:endCxn id="27" idx="0"/>
          </p:cNvCxnSpPr>
          <p:nvPr/>
        </p:nvCxnSpPr>
        <p:spPr bwMode="auto">
          <a:xfrm>
            <a:off x="2472812" y="3347294"/>
            <a:ext cx="1576924" cy="1466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Connettore diritto 37"/>
          <p:cNvCxnSpPr>
            <a:stCxn id="5" idx="2"/>
            <a:endCxn id="16" idx="0"/>
          </p:cNvCxnSpPr>
          <p:nvPr/>
        </p:nvCxnSpPr>
        <p:spPr bwMode="auto">
          <a:xfrm>
            <a:off x="8086247" y="2992757"/>
            <a:ext cx="1462302" cy="18214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41" name="Connettore diritto 40"/>
          <p:cNvCxnSpPr>
            <a:stCxn id="21" idx="3"/>
            <a:endCxn id="5" idx="1"/>
          </p:cNvCxnSpPr>
          <p:nvPr/>
        </p:nvCxnSpPr>
        <p:spPr bwMode="auto">
          <a:xfrm flipV="1">
            <a:off x="4092992" y="2344685"/>
            <a:ext cx="1958851" cy="3545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8418550" y="4018776"/>
            <a:ext cx="797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call</a:t>
            </a:r>
            <a:endParaRPr lang="en-US" sz="1800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Segnaposto contenuto 2"/>
          <p:cNvSpPr txBox="1">
            <a:spLocks/>
          </p:cNvSpPr>
          <p:nvPr/>
        </p:nvSpPr>
        <p:spPr bwMode="auto">
          <a:xfrm>
            <a:off x="4673569" y="2102952"/>
            <a:ext cx="797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endParaRPr lang="en-US" sz="1800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Segnaposto contenuto 2"/>
          <p:cNvSpPr txBox="1">
            <a:spLocks/>
          </p:cNvSpPr>
          <p:nvPr/>
        </p:nvSpPr>
        <p:spPr bwMode="auto">
          <a:xfrm>
            <a:off x="2678780" y="4120821"/>
            <a:ext cx="797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endParaRPr lang="en-US" sz="1800" b="1" i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37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arrotondato 7"/>
          <p:cNvSpPr/>
          <p:nvPr/>
        </p:nvSpPr>
        <p:spPr>
          <a:xfrm>
            <a:off x="543545" y="1219548"/>
            <a:ext cx="6840760" cy="5112568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arrotondato 9"/>
          <p:cNvSpPr/>
          <p:nvPr/>
        </p:nvSpPr>
        <p:spPr>
          <a:xfrm>
            <a:off x="8862331" y="1988840"/>
            <a:ext cx="3031313" cy="3096344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156" y="2644181"/>
            <a:ext cx="1785661" cy="178566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Comunicazione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BE-FE: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REST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33826" y="1481315"/>
            <a:ext cx="4846969" cy="4616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b="1" kern="1200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Backend</a:t>
            </a:r>
            <a:endParaRPr lang="en-US" sz="24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184847" y="2297076"/>
            <a:ext cx="26068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nominativo</a:t>
            </a:r>
            <a:endParaRPr lang="en-US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token_nominativo</a:t>
            </a:r>
            <a:endParaRPr lang="it-IT" sz="1600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……</a:t>
            </a:r>
            <a:endParaRPr lang="it-IT" sz="16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ttangolo 15"/>
          <p:cNvSpPr/>
          <p:nvPr/>
        </p:nvSpPr>
        <p:spPr bwMode="auto">
          <a:xfrm>
            <a:off x="1055440" y="2225068"/>
            <a:ext cx="2880318" cy="104251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158182" y="3604381"/>
            <a:ext cx="26068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recapito_nominativo</a:t>
            </a:r>
            <a:endParaRPr lang="en-US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token_recapito_nominativo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……</a:t>
            </a:r>
            <a:endParaRPr lang="it-IT" sz="16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ttangolo 17"/>
          <p:cNvSpPr/>
          <p:nvPr/>
        </p:nvSpPr>
        <p:spPr bwMode="auto">
          <a:xfrm>
            <a:off x="1028774" y="3532372"/>
            <a:ext cx="2906985" cy="96456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9" name="Segnaposto contenuto 2"/>
          <p:cNvSpPr txBox="1">
            <a:spLocks/>
          </p:cNvSpPr>
          <p:nvPr/>
        </p:nvSpPr>
        <p:spPr bwMode="auto">
          <a:xfrm>
            <a:off x="1158181" y="4833734"/>
            <a:ext cx="26068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documento_identific</a:t>
            </a:r>
            <a:endParaRPr lang="en-US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token_documento_identific</a:t>
            </a:r>
            <a:endParaRPr lang="it-IT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it-IT" sz="16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……</a:t>
            </a:r>
            <a:endParaRPr lang="it-IT" sz="16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ttangolo 19"/>
          <p:cNvSpPr/>
          <p:nvPr/>
        </p:nvSpPr>
        <p:spPr bwMode="auto">
          <a:xfrm>
            <a:off x="1028773" y="4761725"/>
            <a:ext cx="2906985" cy="104353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7" name="Connettore diritto 6"/>
          <p:cNvCxnSpPr>
            <a:stCxn id="4" idx="1"/>
            <a:endCxn id="16" idx="3"/>
          </p:cNvCxnSpPr>
          <p:nvPr/>
        </p:nvCxnSpPr>
        <p:spPr bwMode="auto">
          <a:xfrm flipH="1" flipV="1">
            <a:off x="3935758" y="2746324"/>
            <a:ext cx="5549398" cy="7906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25" name="Connettore diritto 24"/>
          <p:cNvCxnSpPr>
            <a:stCxn id="4" idx="1"/>
            <a:endCxn id="18" idx="3"/>
          </p:cNvCxnSpPr>
          <p:nvPr/>
        </p:nvCxnSpPr>
        <p:spPr bwMode="auto">
          <a:xfrm flipH="1">
            <a:off x="3935759" y="3537012"/>
            <a:ext cx="5549397" cy="4776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28" name="Connettore diritto 27"/>
          <p:cNvCxnSpPr>
            <a:stCxn id="4" idx="1"/>
          </p:cNvCxnSpPr>
          <p:nvPr/>
        </p:nvCxnSpPr>
        <p:spPr bwMode="auto">
          <a:xfrm flipH="1">
            <a:off x="3935757" y="3537012"/>
            <a:ext cx="5549399" cy="17429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1" name="Rettangolo 30"/>
          <p:cNvSpPr/>
          <p:nvPr/>
        </p:nvSpPr>
        <p:spPr bwMode="auto">
          <a:xfrm>
            <a:off x="5087888" y="1481315"/>
            <a:ext cx="1988780" cy="461198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3" name="Segnaposto contenuto 2"/>
          <p:cNvSpPr txBox="1">
            <a:spLocks/>
          </p:cNvSpPr>
          <p:nvPr/>
        </p:nvSpPr>
        <p:spPr bwMode="auto">
          <a:xfrm>
            <a:off x="5621052" y="2132856"/>
            <a:ext cx="1051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2400" b="1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REST</a:t>
            </a:r>
            <a:endParaRPr lang="en-US" sz="24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66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arrotondato 4"/>
          <p:cNvSpPr/>
          <p:nvPr/>
        </p:nvSpPr>
        <p:spPr>
          <a:xfrm>
            <a:off x="695400" y="1551860"/>
            <a:ext cx="5256584" cy="3821355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 list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72216" y="1833786"/>
            <a:ext cx="4691736" cy="3539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b="1" kern="1200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Entity </a:t>
            </a:r>
            <a:r>
              <a:rPr lang="en-US" sz="2400" b="1" kern="1200" dirty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</a:p>
          <a:p>
            <a:pPr marL="0" indent="0">
              <a:spcBef>
                <a:spcPct val="0"/>
              </a:spcBef>
              <a:buNone/>
            </a:pPr>
            <a:endParaRPr lang="en-US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r>
              <a:rPr lang="en-US" kern="1200" dirty="0">
                <a:latin typeface="Calibri" panose="020F0502020204030204" pitchFamily="34" charset="0"/>
                <a:cs typeface="Calibri" panose="020F0502020204030204" pitchFamily="34" charset="0"/>
              </a:rPr>
              <a:t>Read </a:t>
            </a:r>
            <a:r>
              <a:rPr lang="en-US" kern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kern="1200" dirty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en-US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nominativo</a:t>
            </a:r>
            <a:endParaRPr lang="en-US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r>
              <a:rPr lang="en-US" kern="1200" dirty="0">
                <a:latin typeface="Calibri" panose="020F0502020204030204" pitchFamily="34" charset="0"/>
                <a:cs typeface="Calibri" panose="020F0502020204030204" pitchFamily="34" charset="0"/>
              </a:rPr>
              <a:t>Write </a:t>
            </a:r>
            <a:r>
              <a:rPr lang="en-US" kern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kern="1200" dirty="0">
                <a:latin typeface="Calibri" panose="020F0502020204030204" pitchFamily="34" charset="0"/>
                <a:cs typeface="Calibri" panose="020F0502020204030204" pitchFamily="34" charset="0"/>
              </a:rPr>
              <a:t>post </a:t>
            </a:r>
            <a:r>
              <a:rPr lang="en-US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nominativo</a:t>
            </a:r>
            <a:endParaRPr lang="en-US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endParaRPr lang="en-US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r>
              <a:rPr lang="en-US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Read </a:t>
            </a:r>
            <a:r>
              <a:rPr lang="en-US" kern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kern="1200" dirty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en-US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recapitoNominativo</a:t>
            </a:r>
            <a:endParaRPr lang="en-US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r>
              <a:rPr lang="en-US" kern="1200" dirty="0">
                <a:latin typeface="Calibri" panose="020F0502020204030204" pitchFamily="34" charset="0"/>
                <a:cs typeface="Calibri" panose="020F0502020204030204" pitchFamily="34" charset="0"/>
              </a:rPr>
              <a:t>Write </a:t>
            </a:r>
            <a:r>
              <a:rPr lang="en-US" kern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kern="1200" dirty="0">
                <a:latin typeface="Calibri" panose="020F0502020204030204" pitchFamily="34" charset="0"/>
                <a:cs typeface="Calibri" panose="020F0502020204030204" pitchFamily="34" charset="0"/>
              </a:rPr>
              <a:t>post </a:t>
            </a:r>
            <a:r>
              <a:rPr lang="en-US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recapitoNominativo</a:t>
            </a:r>
            <a:endParaRPr lang="en-US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US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r>
              <a:rPr lang="en-US" kern="1200" dirty="0">
                <a:latin typeface="Calibri" panose="020F0502020204030204" pitchFamily="34" charset="0"/>
                <a:cs typeface="Calibri" panose="020F0502020204030204" pitchFamily="34" charset="0"/>
              </a:rPr>
              <a:t>Read </a:t>
            </a:r>
            <a:r>
              <a:rPr lang="en-US" kern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kern="1200" dirty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en-US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documentoIdentificazione</a:t>
            </a:r>
            <a:endParaRPr lang="en-US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r>
              <a:rPr lang="en-US" kern="1200" dirty="0">
                <a:latin typeface="Calibri" panose="020F0502020204030204" pitchFamily="34" charset="0"/>
                <a:cs typeface="Calibri" panose="020F0502020204030204" pitchFamily="34" charset="0"/>
              </a:rPr>
              <a:t>Write </a:t>
            </a:r>
            <a:r>
              <a:rPr lang="en-US" kern="1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kern="1200" dirty="0">
                <a:latin typeface="Calibri" panose="020F0502020204030204" pitchFamily="34" charset="0"/>
                <a:cs typeface="Calibri" panose="020F0502020204030204" pitchFamily="34" charset="0"/>
              </a:rPr>
              <a:t>post </a:t>
            </a:r>
            <a:r>
              <a:rPr lang="en-US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documentoIdentificazione</a:t>
            </a:r>
            <a:endParaRPr lang="en-US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endParaRPr lang="en-US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tangolo arrotondato 5"/>
          <p:cNvSpPr/>
          <p:nvPr/>
        </p:nvSpPr>
        <p:spPr>
          <a:xfrm>
            <a:off x="6228800" y="1551860"/>
            <a:ext cx="5472608" cy="3024336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 bwMode="auto">
          <a:xfrm>
            <a:off x="6492152" y="1855861"/>
            <a:ext cx="506523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2400" b="1" dirty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 methods</a:t>
            </a:r>
          </a:p>
          <a:p>
            <a:pPr marL="0" indent="0">
              <a:spcBef>
                <a:spcPct val="0"/>
              </a:spcBef>
              <a:buFontTx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get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tipoSesso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>
              <a:spcBef>
                <a:spcPct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>
              <a:spcBef>
                <a:spcPct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Read  get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tipoRecapitoNominativo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>
              <a:spcBef>
                <a:spcPct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>
              <a:spcBef>
                <a:spcPct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Read  get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tipoDocumentoIdentificazione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3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arrotondato 16"/>
          <p:cNvSpPr/>
          <p:nvPr/>
        </p:nvSpPr>
        <p:spPr>
          <a:xfrm>
            <a:off x="1847528" y="4396476"/>
            <a:ext cx="7863753" cy="2334823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ttangolo arrotondato 8"/>
          <p:cNvSpPr/>
          <p:nvPr/>
        </p:nvSpPr>
        <p:spPr>
          <a:xfrm>
            <a:off x="5205253" y="764704"/>
            <a:ext cx="6723395" cy="3528392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Setup &amp; preparation, pt. 1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tangolo arrotondato 6"/>
          <p:cNvSpPr/>
          <p:nvPr/>
        </p:nvSpPr>
        <p:spPr>
          <a:xfrm>
            <a:off x="263353" y="769877"/>
            <a:ext cx="4392488" cy="3523219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499902" y="1628800"/>
            <a:ext cx="17281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latin typeface="Calibri" panose="020F0502020204030204" pitchFamily="34" charset="0"/>
                <a:cs typeface="Calibri" panose="020F0502020204030204" pitchFamily="34" charset="0"/>
              </a:rPr>
              <a:t>Verifica di essere nella </a:t>
            </a:r>
            <a:r>
              <a:rPr lang="it-I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branch</a:t>
            </a:r>
            <a:r>
              <a:rPr lang="it-IT" dirty="0" smtClean="0">
                <a:latin typeface="Calibri" panose="020F0502020204030204" pitchFamily="34" charset="0"/>
                <a:cs typeface="Calibri" panose="020F0502020204030204" pitchFamily="34" charset="0"/>
              </a:rPr>
              <a:t> corretta</a:t>
            </a:r>
          </a:p>
        </p:txBody>
      </p:sp>
      <p:sp>
        <p:nvSpPr>
          <p:cNvPr id="14" name="Rettangolo 13"/>
          <p:cNvSpPr/>
          <p:nvPr/>
        </p:nvSpPr>
        <p:spPr>
          <a:xfrm>
            <a:off x="5447930" y="1412776"/>
            <a:ext cx="1800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latin typeface="Calibri" panose="020F0502020204030204" pitchFamily="34" charset="0"/>
                <a:cs typeface="Calibri" panose="020F0502020204030204" pitchFamily="34" charset="0"/>
              </a:rPr>
              <a:t>Altrimenti: checkout </a:t>
            </a:r>
            <a:r>
              <a:rPr lang="it-I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branch</a:t>
            </a:r>
            <a:r>
              <a:rPr lang="it-IT" dirty="0" smtClean="0">
                <a:latin typeface="Calibri" panose="020F0502020204030204" pitchFamily="34" charset="0"/>
                <a:cs typeface="Calibri" panose="020F0502020204030204" pitchFamily="34" charset="0"/>
              </a:rPr>
              <a:t> di partenza per il BE</a:t>
            </a:r>
            <a:endParaRPr lang="it-IT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Freccia in giù 14"/>
          <p:cNvSpPr/>
          <p:nvPr/>
        </p:nvSpPr>
        <p:spPr bwMode="auto">
          <a:xfrm rot="16200000">
            <a:off x="4781920" y="2150794"/>
            <a:ext cx="288032" cy="540190"/>
          </a:xfrm>
          <a:prstGeom prst="downArrow">
            <a:avLst/>
          </a:prstGeom>
          <a:solidFill>
            <a:srgbClr val="19B6E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498" y="908720"/>
            <a:ext cx="4372585" cy="3172268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 bwMode="auto">
          <a:xfrm>
            <a:off x="9083734" y="1700808"/>
            <a:ext cx="1008112" cy="216024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6" name="Rettangolo 15"/>
          <p:cNvSpPr/>
          <p:nvPr/>
        </p:nvSpPr>
        <p:spPr bwMode="auto">
          <a:xfrm>
            <a:off x="8112224" y="2452261"/>
            <a:ext cx="1008112" cy="216024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08" y="1155570"/>
            <a:ext cx="1857634" cy="270547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440" y="4678789"/>
            <a:ext cx="2857899" cy="1905266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515" y="4492464"/>
            <a:ext cx="3146767" cy="2148359"/>
          </a:xfrm>
          <a:prstGeom prst="rect">
            <a:avLst/>
          </a:prstGeom>
        </p:spPr>
      </p:pic>
      <p:sp>
        <p:nvSpPr>
          <p:cNvPr id="18" name="Rettangolo 17"/>
          <p:cNvSpPr/>
          <p:nvPr/>
        </p:nvSpPr>
        <p:spPr bwMode="auto">
          <a:xfrm>
            <a:off x="2135561" y="6016654"/>
            <a:ext cx="1059594" cy="292665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9" name="Rettangolo 18"/>
          <p:cNvSpPr/>
          <p:nvPr/>
        </p:nvSpPr>
        <p:spPr bwMode="auto">
          <a:xfrm>
            <a:off x="7875674" y="5877272"/>
            <a:ext cx="1008112" cy="216024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" name="Rettangolo 4"/>
          <p:cNvSpPr/>
          <p:nvPr/>
        </p:nvSpPr>
        <p:spPr bwMode="auto">
          <a:xfrm>
            <a:off x="3143672" y="2091674"/>
            <a:ext cx="1008112" cy="216024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0" name="Rettangolo 19"/>
          <p:cNvSpPr/>
          <p:nvPr/>
        </p:nvSpPr>
        <p:spPr bwMode="auto">
          <a:xfrm>
            <a:off x="1971019" y="5630961"/>
            <a:ext cx="216024" cy="216024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1" name="Rettangolo 20"/>
          <p:cNvSpPr/>
          <p:nvPr/>
        </p:nvSpPr>
        <p:spPr>
          <a:xfrm>
            <a:off x="4769251" y="5108991"/>
            <a:ext cx="1800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Fetch</a:t>
            </a:r>
            <a:endParaRPr lang="it-IT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it-IT" dirty="0" smtClean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</a:p>
          <a:p>
            <a:pPr algn="ctr"/>
            <a:r>
              <a:rPr lang="it-IT" dirty="0" smtClean="0"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8389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arrotondato 4"/>
          <p:cNvSpPr/>
          <p:nvPr/>
        </p:nvSpPr>
        <p:spPr>
          <a:xfrm>
            <a:off x="263352" y="908720"/>
            <a:ext cx="7992888" cy="5400600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 checklist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8151" y="1034194"/>
            <a:ext cx="4846969" cy="4616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b="1" kern="1200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 implementations</a:t>
            </a:r>
            <a:endParaRPr lang="en-US" sz="2400" b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tangolo arrotondato 5"/>
          <p:cNvSpPr/>
          <p:nvPr/>
        </p:nvSpPr>
        <p:spPr>
          <a:xfrm>
            <a:off x="8472263" y="1628800"/>
            <a:ext cx="3600401" cy="4104456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8544272" y="1707133"/>
            <a:ext cx="3528392" cy="39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2400" b="1" kern="1200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 methods</a:t>
            </a:r>
          </a:p>
          <a:p>
            <a:pPr marL="0" indent="0">
              <a:spcBef>
                <a:spcPct val="0"/>
              </a:spcBef>
              <a:buFontTx/>
              <a:buNone/>
            </a:pPr>
            <a:endParaRPr lang="en-US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en-US" sz="2000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nominativo</a:t>
            </a:r>
            <a:endParaRPr lang="en-US" sz="2000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post </a:t>
            </a:r>
            <a:r>
              <a:rPr lang="en-US" sz="2000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nominativo</a:t>
            </a:r>
            <a:endParaRPr lang="en-US" sz="2000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recapitoNominativo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post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recapitoN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ominativo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documentoIdentific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post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documentoIdentific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00050" lvl="1" indent="0">
              <a:spcBef>
                <a:spcPct val="0"/>
              </a:spcBef>
              <a:buNone/>
            </a:pPr>
            <a:endParaRPr lang="en-US" sz="2000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get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tipoSesso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get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tipoRecapitoNominativo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get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tipoDocumentoIdentific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2492896"/>
            <a:ext cx="216024" cy="216024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3104691"/>
            <a:ext cx="216024" cy="216024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3716486"/>
            <a:ext cx="216024" cy="216024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4623319"/>
            <a:ext cx="216024" cy="216024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5301208"/>
            <a:ext cx="216024" cy="216024"/>
          </a:xfrm>
          <a:prstGeom prst="rect">
            <a:avLst/>
          </a:prstGeom>
        </p:spPr>
      </p:pic>
      <p:graphicFrame>
        <p:nvGraphicFramePr>
          <p:cNvPr id="15" name="Tabel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482000"/>
              </p:ext>
            </p:extLst>
          </p:nvPr>
        </p:nvGraphicFramePr>
        <p:xfrm>
          <a:off x="537832" y="1664804"/>
          <a:ext cx="7502383" cy="43564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1769">
                  <a:extLst>
                    <a:ext uri="{9D8B030D-6E8A-4147-A177-3AD203B41FA5}">
                      <a16:colId xmlns:a16="http://schemas.microsoft.com/office/drawing/2014/main" val="384591029"/>
                    </a:ext>
                  </a:extLst>
                </a:gridCol>
                <a:gridCol w="1071769">
                  <a:extLst>
                    <a:ext uri="{9D8B030D-6E8A-4147-A177-3AD203B41FA5}">
                      <a16:colId xmlns:a16="http://schemas.microsoft.com/office/drawing/2014/main" val="1865583556"/>
                    </a:ext>
                  </a:extLst>
                </a:gridCol>
                <a:gridCol w="1071769">
                  <a:extLst>
                    <a:ext uri="{9D8B030D-6E8A-4147-A177-3AD203B41FA5}">
                      <a16:colId xmlns:a16="http://schemas.microsoft.com/office/drawing/2014/main" val="1055394663"/>
                    </a:ext>
                  </a:extLst>
                </a:gridCol>
                <a:gridCol w="1071769">
                  <a:extLst>
                    <a:ext uri="{9D8B030D-6E8A-4147-A177-3AD203B41FA5}">
                      <a16:colId xmlns:a16="http://schemas.microsoft.com/office/drawing/2014/main" val="3379945216"/>
                    </a:ext>
                  </a:extLst>
                </a:gridCol>
                <a:gridCol w="1071769">
                  <a:extLst>
                    <a:ext uri="{9D8B030D-6E8A-4147-A177-3AD203B41FA5}">
                      <a16:colId xmlns:a16="http://schemas.microsoft.com/office/drawing/2014/main" val="2757705569"/>
                    </a:ext>
                  </a:extLst>
                </a:gridCol>
                <a:gridCol w="1071769">
                  <a:extLst>
                    <a:ext uri="{9D8B030D-6E8A-4147-A177-3AD203B41FA5}">
                      <a16:colId xmlns:a16="http://schemas.microsoft.com/office/drawing/2014/main" val="2784613341"/>
                    </a:ext>
                  </a:extLst>
                </a:gridCol>
                <a:gridCol w="1071769">
                  <a:extLst>
                    <a:ext uri="{9D8B030D-6E8A-4147-A177-3AD203B41FA5}">
                      <a16:colId xmlns:a16="http://schemas.microsoft.com/office/drawing/2014/main" val="260713532"/>
                    </a:ext>
                  </a:extLst>
                </a:gridCol>
              </a:tblGrid>
              <a:tr h="622355">
                <a:tc>
                  <a:txBody>
                    <a:bodyPr/>
                    <a:lstStyle/>
                    <a:p>
                      <a:r>
                        <a:rPr lang="it-IT" sz="200" dirty="0" smtClean="0"/>
                        <a:t>                                     </a:t>
                      </a:r>
                      <a:r>
                        <a:rPr lang="it-IT" sz="1600" dirty="0" err="1" smtClean="0"/>
                        <a:t>stack</a:t>
                      </a:r>
                      <a:endParaRPr lang="it-IT" sz="1600" dirty="0" smtClean="0"/>
                    </a:p>
                    <a:p>
                      <a:r>
                        <a:rPr lang="it-IT" sz="1600" dirty="0" err="1" smtClean="0"/>
                        <a:t>db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entity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repository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mapper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manager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bean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rest</a:t>
                      </a:r>
                      <a:r>
                        <a:rPr lang="it-IT" sz="1600" dirty="0" smtClean="0"/>
                        <a:t> service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786265"/>
                  </a:ext>
                </a:extLst>
              </a:tr>
              <a:tr h="622355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nominativo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302918"/>
                  </a:ext>
                </a:extLst>
              </a:tr>
              <a:tr h="622355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recapito</a:t>
                      </a:r>
                    </a:p>
                    <a:p>
                      <a:r>
                        <a:rPr lang="it-IT" sz="1600" dirty="0" err="1" smtClean="0"/>
                        <a:t>nominat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697938"/>
                  </a:ext>
                </a:extLst>
              </a:tr>
              <a:tr h="622355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doc. </a:t>
                      </a:r>
                      <a:r>
                        <a:rPr lang="it-IT" sz="1600" dirty="0" err="1" smtClean="0"/>
                        <a:t>identific</a:t>
                      </a:r>
                      <a:r>
                        <a:rPr lang="it-IT" sz="1600" dirty="0" smtClean="0"/>
                        <a:t>.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473343"/>
                  </a:ext>
                </a:extLst>
              </a:tr>
              <a:tr h="622355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tipo sesso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92714"/>
                  </a:ext>
                </a:extLst>
              </a:tr>
              <a:tr h="622355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tipo recapito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672051"/>
                  </a:ext>
                </a:extLst>
              </a:tr>
              <a:tr h="622355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tipo doc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412256"/>
                  </a:ext>
                </a:extLst>
              </a:tr>
            </a:tbl>
          </a:graphicData>
        </a:graphic>
      </p:graphicFrame>
      <p:cxnSp>
        <p:nvCxnSpPr>
          <p:cNvPr id="17" name="Connettore diritto 16"/>
          <p:cNvCxnSpPr/>
          <p:nvPr/>
        </p:nvCxnSpPr>
        <p:spPr bwMode="auto">
          <a:xfrm>
            <a:off x="537832" y="1664804"/>
            <a:ext cx="1093672" cy="6117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4938006"/>
            <a:ext cx="216024" cy="216024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2807583"/>
            <a:ext cx="216024" cy="216024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3419378"/>
            <a:ext cx="216024" cy="216024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4031173"/>
            <a:ext cx="21602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oggi terminiamo qui</a:t>
            </a:r>
            <a:endParaRPr lang="it-IT" dirty="0"/>
          </a:p>
        </p:txBody>
      </p:sp>
      <p:sp>
        <p:nvSpPr>
          <p:cNvPr id="4" name="Rettangolo arrotondato 3"/>
          <p:cNvSpPr/>
          <p:nvPr/>
        </p:nvSpPr>
        <p:spPr>
          <a:xfrm>
            <a:off x="2427870" y="1340768"/>
            <a:ext cx="7336260" cy="4752528"/>
          </a:xfrm>
          <a:prstGeom prst="roundRect">
            <a:avLst>
              <a:gd name="adj" fmla="val 15774"/>
            </a:avLst>
          </a:prstGeom>
          <a:solidFill>
            <a:srgbClr val="FBFBFB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364" y="1754608"/>
            <a:ext cx="5887272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2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Solamente un nuovo giorno, un’altra volta</a:t>
            </a:r>
            <a:endParaRPr lang="it-IT" dirty="0"/>
          </a:p>
        </p:txBody>
      </p:sp>
      <p:sp>
        <p:nvSpPr>
          <p:cNvPr id="4" name="Rettangolo arrotondato 3"/>
          <p:cNvSpPr/>
          <p:nvPr/>
        </p:nvSpPr>
        <p:spPr>
          <a:xfrm>
            <a:off x="864267" y="1281684"/>
            <a:ext cx="1847776" cy="4595587"/>
          </a:xfrm>
          <a:prstGeom prst="roundRect">
            <a:avLst>
              <a:gd name="adj" fmla="val 15774"/>
            </a:avLst>
          </a:prstGeom>
          <a:solidFill>
            <a:srgbClr val="FBFBFB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911843" y="2924944"/>
            <a:ext cx="1728192" cy="120032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Recap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en-U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en-U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checkup</a:t>
            </a:r>
            <a:endParaRPr lang="en-US" sz="2400" kern="12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tangolo arrotondato 5"/>
          <p:cNvSpPr/>
          <p:nvPr/>
        </p:nvSpPr>
        <p:spPr>
          <a:xfrm>
            <a:off x="3648147" y="1281684"/>
            <a:ext cx="1847776" cy="4595587"/>
          </a:xfrm>
          <a:prstGeom prst="roundRect">
            <a:avLst>
              <a:gd name="adj" fmla="val 15774"/>
            </a:avLst>
          </a:prstGeom>
          <a:solidFill>
            <a:srgbClr val="FBFBFB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 bwMode="auto">
          <a:xfrm>
            <a:off x="3695723" y="2924944"/>
            <a:ext cx="172819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sz="24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Completare</a:t>
            </a:r>
            <a:endParaRPr lang="en-US" sz="24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sz="24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</a:t>
            </a:r>
            <a:endParaRPr lang="en-US" sz="24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sz="24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lavoro</a:t>
            </a:r>
            <a:endParaRPr lang="en-US" sz="2400" kern="12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6432027" y="1281684"/>
            <a:ext cx="1847776" cy="4595587"/>
          </a:xfrm>
          <a:prstGeom prst="roundRect">
            <a:avLst>
              <a:gd name="adj" fmla="val 15774"/>
            </a:avLst>
          </a:prstGeom>
          <a:solidFill>
            <a:srgbClr val="FBFBFB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6479603" y="3174067"/>
            <a:ext cx="172819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Bonus</a:t>
            </a:r>
          </a:p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en-US" sz="2400" kern="12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ttangolo arrotondato 9"/>
          <p:cNvSpPr/>
          <p:nvPr/>
        </p:nvSpPr>
        <p:spPr>
          <a:xfrm>
            <a:off x="9216776" y="1281684"/>
            <a:ext cx="1847776" cy="4595587"/>
          </a:xfrm>
          <a:prstGeom prst="roundRect">
            <a:avLst>
              <a:gd name="adj" fmla="val 15774"/>
            </a:avLst>
          </a:prstGeom>
          <a:solidFill>
            <a:srgbClr val="FBFBFB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9264352" y="3327375"/>
            <a:ext cx="1728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sz="2400" kern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Saluti</a:t>
            </a:r>
            <a:endParaRPr lang="en-US" sz="2400" kern="12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Freccia a destra 2"/>
          <p:cNvSpPr/>
          <p:nvPr/>
        </p:nvSpPr>
        <p:spPr bwMode="auto">
          <a:xfrm>
            <a:off x="2855640" y="3386609"/>
            <a:ext cx="648072" cy="369332"/>
          </a:xfrm>
          <a:prstGeom prst="rightArrow">
            <a:avLst/>
          </a:prstGeom>
          <a:solidFill>
            <a:srgbClr val="19B6E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2" name="Freccia a destra 11"/>
          <p:cNvSpPr/>
          <p:nvPr/>
        </p:nvSpPr>
        <p:spPr bwMode="auto">
          <a:xfrm>
            <a:off x="5638708" y="3386009"/>
            <a:ext cx="648072" cy="369332"/>
          </a:xfrm>
          <a:prstGeom prst="rightArrow">
            <a:avLst/>
          </a:prstGeom>
          <a:solidFill>
            <a:srgbClr val="19B6E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3" name="Freccia a destra 12"/>
          <p:cNvSpPr/>
          <p:nvPr/>
        </p:nvSpPr>
        <p:spPr bwMode="auto">
          <a:xfrm>
            <a:off x="8424253" y="3386609"/>
            <a:ext cx="648072" cy="369332"/>
          </a:xfrm>
          <a:prstGeom prst="rightArrow">
            <a:avLst/>
          </a:prstGeom>
          <a:solidFill>
            <a:srgbClr val="19B6E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4297850"/>
            <a:ext cx="1234072" cy="1234072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663" y="1628800"/>
            <a:ext cx="1234072" cy="123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1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arrotondato 15"/>
          <p:cNvSpPr/>
          <p:nvPr/>
        </p:nvSpPr>
        <p:spPr>
          <a:xfrm>
            <a:off x="1415480" y="1576667"/>
            <a:ext cx="8208912" cy="1365739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Recap</a:t>
            </a:r>
            <a:r>
              <a:rPr lang="it-I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checkup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1919536" y="1988840"/>
            <a:ext cx="71381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latin typeface="Calibri" panose="020F0502020204030204" pitchFamily="34" charset="0"/>
                <a:cs typeface="Calibri" panose="020F0502020204030204" pitchFamily="34" charset="0"/>
              </a:rPr>
              <a:t>Punto 1: a che punto siete dello sviluppo dello </a:t>
            </a:r>
            <a:r>
              <a:rPr lang="it-I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stack</a:t>
            </a:r>
            <a:endParaRPr lang="it-IT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1415480" y="3573016"/>
            <a:ext cx="8208912" cy="1365739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1919537" y="3985189"/>
            <a:ext cx="7282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latin typeface="Calibri" panose="020F0502020204030204" pitchFamily="34" charset="0"/>
                <a:cs typeface="Calibri" panose="020F0502020204030204" pitchFamily="34" charset="0"/>
              </a:rPr>
              <a:t>Punto 2: avete provato a chiamare i </a:t>
            </a:r>
            <a:r>
              <a:rPr lang="it-I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rest</a:t>
            </a:r>
            <a:endParaRPr lang="it-IT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481" y="1900572"/>
            <a:ext cx="638200" cy="63820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3896921"/>
            <a:ext cx="638200" cy="6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0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arrotondato 32"/>
          <p:cNvSpPr/>
          <p:nvPr/>
        </p:nvSpPr>
        <p:spPr>
          <a:xfrm>
            <a:off x="8472263" y="1628800"/>
            <a:ext cx="3600401" cy="4104456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Segnaposto contenuto 2"/>
          <p:cNvSpPr txBox="1">
            <a:spLocks/>
          </p:cNvSpPr>
          <p:nvPr/>
        </p:nvSpPr>
        <p:spPr bwMode="auto">
          <a:xfrm>
            <a:off x="8544272" y="1707133"/>
            <a:ext cx="3528392" cy="39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2400" b="1" kern="1200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 methods</a:t>
            </a:r>
          </a:p>
          <a:p>
            <a:pPr marL="0" indent="0">
              <a:spcBef>
                <a:spcPct val="0"/>
              </a:spcBef>
              <a:buFontTx/>
              <a:buNone/>
            </a:pPr>
            <a:endParaRPr lang="en-US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en-US" sz="2000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nominativo</a:t>
            </a:r>
            <a:endParaRPr lang="en-US" sz="2000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post </a:t>
            </a:r>
            <a:r>
              <a:rPr lang="en-US" sz="2000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nominativo</a:t>
            </a:r>
            <a:endParaRPr lang="en-US" sz="2000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recapitoNominativo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post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recapitoN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ominativo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documentoIdentific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post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documentoIdentific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00050" lvl="1" indent="0">
              <a:spcBef>
                <a:spcPct val="0"/>
              </a:spcBef>
              <a:buNone/>
            </a:pPr>
            <a:endParaRPr lang="en-US" sz="2000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get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tipoSesso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get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tipoRecapitoNominativo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get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tipoDocumentoIdentific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5" name="Immagin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2492896"/>
            <a:ext cx="216024" cy="216024"/>
          </a:xfrm>
          <a:prstGeom prst="rect">
            <a:avLst/>
          </a:prstGeom>
        </p:spPr>
      </p:pic>
      <p:pic>
        <p:nvPicPr>
          <p:cNvPr id="36" name="Immagin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3104691"/>
            <a:ext cx="216024" cy="216024"/>
          </a:xfrm>
          <a:prstGeom prst="rect">
            <a:avLst/>
          </a:prstGeom>
        </p:spPr>
      </p:pic>
      <p:pic>
        <p:nvPicPr>
          <p:cNvPr id="37" name="Immagin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3716486"/>
            <a:ext cx="216024" cy="216024"/>
          </a:xfrm>
          <a:prstGeom prst="rect">
            <a:avLst/>
          </a:prstGeom>
        </p:spPr>
      </p:pic>
      <p:pic>
        <p:nvPicPr>
          <p:cNvPr id="38" name="Immagin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4969906"/>
            <a:ext cx="216024" cy="216024"/>
          </a:xfrm>
          <a:prstGeom prst="rect">
            <a:avLst/>
          </a:prstGeom>
        </p:spPr>
      </p:pic>
      <p:pic>
        <p:nvPicPr>
          <p:cNvPr id="39" name="Immagin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679" y="2420888"/>
            <a:ext cx="279641" cy="279641"/>
          </a:xfrm>
          <a:prstGeom prst="rect">
            <a:avLst/>
          </a:prstGeom>
        </p:spPr>
      </p:pic>
      <p:pic>
        <p:nvPicPr>
          <p:cNvPr id="42" name="Immagin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69" y="4563204"/>
            <a:ext cx="279641" cy="279641"/>
          </a:xfrm>
          <a:prstGeom prst="rect">
            <a:avLst/>
          </a:prstGeom>
        </p:spPr>
      </p:pic>
      <p:pic>
        <p:nvPicPr>
          <p:cNvPr id="44" name="Immagin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4623319"/>
            <a:ext cx="216024" cy="216024"/>
          </a:xfrm>
          <a:prstGeom prst="rect">
            <a:avLst/>
          </a:prstGeom>
        </p:spPr>
      </p:pic>
      <p:pic>
        <p:nvPicPr>
          <p:cNvPr id="45" name="Immagin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5301208"/>
            <a:ext cx="216024" cy="216024"/>
          </a:xfrm>
          <a:prstGeom prst="rect">
            <a:avLst/>
          </a:prstGeom>
        </p:spPr>
      </p:pic>
      <p:pic>
        <p:nvPicPr>
          <p:cNvPr id="46" name="Immagin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2807583"/>
            <a:ext cx="216024" cy="216024"/>
          </a:xfrm>
          <a:prstGeom prst="rect">
            <a:avLst/>
          </a:prstGeom>
        </p:spPr>
      </p:pic>
      <p:pic>
        <p:nvPicPr>
          <p:cNvPr id="47" name="Immagin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3419378"/>
            <a:ext cx="216024" cy="216024"/>
          </a:xfrm>
          <a:prstGeom prst="rect">
            <a:avLst/>
          </a:prstGeom>
        </p:spPr>
      </p:pic>
      <p:pic>
        <p:nvPicPr>
          <p:cNvPr id="48" name="Immagin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4031173"/>
            <a:ext cx="216024" cy="216024"/>
          </a:xfrm>
          <a:prstGeom prst="rect">
            <a:avLst/>
          </a:prstGeom>
        </p:spPr>
      </p:pic>
      <p:pic>
        <p:nvPicPr>
          <p:cNvPr id="50" name="Immagin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761" y="2744219"/>
            <a:ext cx="279641" cy="279641"/>
          </a:xfrm>
          <a:prstGeom prst="rect">
            <a:avLst/>
          </a:prstGeom>
        </p:spPr>
      </p:pic>
      <p:sp>
        <p:nvSpPr>
          <p:cNvPr id="5" name="Rettangolo arrotondato 4"/>
          <p:cNvSpPr/>
          <p:nvPr/>
        </p:nvSpPr>
        <p:spPr>
          <a:xfrm>
            <a:off x="263352" y="908720"/>
            <a:ext cx="7992888" cy="5400600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 checklist,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riprendiamo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8151" y="1034194"/>
            <a:ext cx="4846969" cy="4616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b="1" kern="1200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 implementations</a:t>
            </a:r>
            <a:endParaRPr lang="en-US" sz="2400" b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5" name="Tabella 14"/>
          <p:cNvGraphicFramePr>
            <a:graphicFrameLocks noGrp="1"/>
          </p:cNvGraphicFramePr>
          <p:nvPr/>
        </p:nvGraphicFramePr>
        <p:xfrm>
          <a:off x="537832" y="1664804"/>
          <a:ext cx="7502383" cy="43564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1769">
                  <a:extLst>
                    <a:ext uri="{9D8B030D-6E8A-4147-A177-3AD203B41FA5}">
                      <a16:colId xmlns:a16="http://schemas.microsoft.com/office/drawing/2014/main" val="384591029"/>
                    </a:ext>
                  </a:extLst>
                </a:gridCol>
                <a:gridCol w="1071769">
                  <a:extLst>
                    <a:ext uri="{9D8B030D-6E8A-4147-A177-3AD203B41FA5}">
                      <a16:colId xmlns:a16="http://schemas.microsoft.com/office/drawing/2014/main" val="1865583556"/>
                    </a:ext>
                  </a:extLst>
                </a:gridCol>
                <a:gridCol w="1071769">
                  <a:extLst>
                    <a:ext uri="{9D8B030D-6E8A-4147-A177-3AD203B41FA5}">
                      <a16:colId xmlns:a16="http://schemas.microsoft.com/office/drawing/2014/main" val="1055394663"/>
                    </a:ext>
                  </a:extLst>
                </a:gridCol>
                <a:gridCol w="1071769">
                  <a:extLst>
                    <a:ext uri="{9D8B030D-6E8A-4147-A177-3AD203B41FA5}">
                      <a16:colId xmlns:a16="http://schemas.microsoft.com/office/drawing/2014/main" val="3379945216"/>
                    </a:ext>
                  </a:extLst>
                </a:gridCol>
                <a:gridCol w="1071769">
                  <a:extLst>
                    <a:ext uri="{9D8B030D-6E8A-4147-A177-3AD203B41FA5}">
                      <a16:colId xmlns:a16="http://schemas.microsoft.com/office/drawing/2014/main" val="2757705569"/>
                    </a:ext>
                  </a:extLst>
                </a:gridCol>
                <a:gridCol w="1071769">
                  <a:extLst>
                    <a:ext uri="{9D8B030D-6E8A-4147-A177-3AD203B41FA5}">
                      <a16:colId xmlns:a16="http://schemas.microsoft.com/office/drawing/2014/main" val="2784613341"/>
                    </a:ext>
                  </a:extLst>
                </a:gridCol>
                <a:gridCol w="1071769">
                  <a:extLst>
                    <a:ext uri="{9D8B030D-6E8A-4147-A177-3AD203B41FA5}">
                      <a16:colId xmlns:a16="http://schemas.microsoft.com/office/drawing/2014/main" val="260713532"/>
                    </a:ext>
                  </a:extLst>
                </a:gridCol>
              </a:tblGrid>
              <a:tr h="622355">
                <a:tc>
                  <a:txBody>
                    <a:bodyPr/>
                    <a:lstStyle/>
                    <a:p>
                      <a:r>
                        <a:rPr lang="it-IT" sz="200" dirty="0" smtClean="0"/>
                        <a:t>                                     </a:t>
                      </a:r>
                      <a:r>
                        <a:rPr lang="it-IT" sz="1600" dirty="0" err="1" smtClean="0"/>
                        <a:t>stack</a:t>
                      </a:r>
                      <a:endParaRPr lang="it-IT" sz="1600" dirty="0" smtClean="0"/>
                    </a:p>
                    <a:p>
                      <a:r>
                        <a:rPr lang="it-IT" sz="1600" dirty="0" err="1" smtClean="0"/>
                        <a:t>db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entity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repository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mapper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manager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bean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rest</a:t>
                      </a:r>
                      <a:r>
                        <a:rPr lang="it-IT" sz="1600" dirty="0" smtClean="0"/>
                        <a:t> service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786265"/>
                  </a:ext>
                </a:extLst>
              </a:tr>
              <a:tr h="622355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nominativo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302918"/>
                  </a:ext>
                </a:extLst>
              </a:tr>
              <a:tr h="622355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recapito</a:t>
                      </a:r>
                    </a:p>
                    <a:p>
                      <a:r>
                        <a:rPr lang="it-IT" sz="1600" dirty="0" err="1" smtClean="0"/>
                        <a:t>nominat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697938"/>
                  </a:ext>
                </a:extLst>
              </a:tr>
              <a:tr h="622355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doc. </a:t>
                      </a:r>
                      <a:r>
                        <a:rPr lang="it-IT" sz="1600" dirty="0" err="1" smtClean="0"/>
                        <a:t>identific</a:t>
                      </a:r>
                      <a:r>
                        <a:rPr lang="it-IT" sz="1600" dirty="0" smtClean="0"/>
                        <a:t>.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473343"/>
                  </a:ext>
                </a:extLst>
              </a:tr>
              <a:tr h="622355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tipo sesso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92714"/>
                  </a:ext>
                </a:extLst>
              </a:tr>
              <a:tr h="622355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tipo recapito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672051"/>
                  </a:ext>
                </a:extLst>
              </a:tr>
              <a:tr h="622355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tipo doc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412256"/>
                  </a:ext>
                </a:extLst>
              </a:tr>
            </a:tbl>
          </a:graphicData>
        </a:graphic>
      </p:graphicFrame>
      <p:cxnSp>
        <p:nvCxnSpPr>
          <p:cNvPr id="17" name="Connettore diritto 16"/>
          <p:cNvCxnSpPr/>
          <p:nvPr/>
        </p:nvCxnSpPr>
        <p:spPr bwMode="auto">
          <a:xfrm>
            <a:off x="537832" y="1664804"/>
            <a:ext cx="1093672" cy="6117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900" y="2276872"/>
            <a:ext cx="689700" cy="68970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830" y="2276599"/>
            <a:ext cx="689700" cy="68970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775" y="2276599"/>
            <a:ext cx="689700" cy="689700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069" y="2276599"/>
            <a:ext cx="689700" cy="689700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735" y="2276599"/>
            <a:ext cx="689700" cy="689700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402" y="2276599"/>
            <a:ext cx="689700" cy="689700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900" y="4123993"/>
            <a:ext cx="689700" cy="689700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193" y="4124189"/>
            <a:ext cx="689700" cy="689700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946" y="4123993"/>
            <a:ext cx="689700" cy="689700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069" y="4141103"/>
            <a:ext cx="689700" cy="689700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44" y="4148944"/>
            <a:ext cx="689700" cy="689700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055" y="4123993"/>
            <a:ext cx="689700" cy="689700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639" y="4788938"/>
            <a:ext cx="689700" cy="689700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639" y="5359243"/>
            <a:ext cx="689700" cy="689700"/>
          </a:xfrm>
          <a:prstGeom prst="rect">
            <a:avLst/>
          </a:prstGeom>
        </p:spPr>
      </p:pic>
      <p:pic>
        <p:nvPicPr>
          <p:cNvPr id="31" name="Immagin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162" y="4788938"/>
            <a:ext cx="689700" cy="689700"/>
          </a:xfrm>
          <a:prstGeom prst="rect">
            <a:avLst/>
          </a:prstGeom>
        </p:spPr>
      </p:pic>
      <p:pic>
        <p:nvPicPr>
          <p:cNvPr id="32" name="Immagin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047" y="5359243"/>
            <a:ext cx="689700" cy="6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5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Maven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uppo 9"/>
          <p:cNvGrpSpPr/>
          <p:nvPr/>
        </p:nvGrpSpPr>
        <p:grpSpPr>
          <a:xfrm>
            <a:off x="695400" y="1556792"/>
            <a:ext cx="10441160" cy="4032448"/>
            <a:chOff x="767408" y="3645024"/>
            <a:chExt cx="5112568" cy="1597147"/>
          </a:xfrm>
          <a:solidFill>
            <a:srgbClr val="FAFAFA"/>
          </a:solidFill>
        </p:grpSpPr>
        <p:sp>
          <p:nvSpPr>
            <p:cNvPr id="4" name="Rettangolo arrotondato 3"/>
            <p:cNvSpPr/>
            <p:nvPr/>
          </p:nvSpPr>
          <p:spPr>
            <a:xfrm>
              <a:off x="767408" y="3645024"/>
              <a:ext cx="5112568" cy="1597147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ttangolo 5"/>
            <p:cNvSpPr/>
            <p:nvPr/>
          </p:nvSpPr>
          <p:spPr>
            <a:xfrm>
              <a:off x="983432" y="3759106"/>
              <a:ext cx="4680520" cy="121902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/>
              <a: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Strumento di </a:t>
              </a:r>
              <a:r>
                <a:rPr lang="it-IT" sz="20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build</a:t>
              </a:r>
              <a: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it-IT" sz="20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automation</a:t>
              </a:r>
              <a: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che consente </a:t>
              </a:r>
              <a:r>
                <a:rPr lang="it-IT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di automatizzare il processo di compilazione, </a:t>
              </a:r>
              <a:r>
                <a:rPr lang="it-IT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testing</a:t>
              </a:r>
              <a:r>
                <a:rPr lang="it-IT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e distribuzione del codice </a:t>
              </a:r>
              <a: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Java.</a:t>
              </a:r>
            </a:p>
            <a:p>
              <a:pPr lvl="1"/>
              <a:endParaRPr lang="it-IT" sz="20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/>
              <a:r>
                <a:rPr lang="it-IT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Obbiettivi:</a:t>
              </a:r>
            </a:p>
            <a:p>
              <a:pPr lvl="1"/>
              <a:r>
                <a:rPr lang="it-IT" sz="19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r>
                <a:rPr lang="it-IT" sz="1900" dirty="0">
                  <a:latin typeface="Calibri" panose="020F0502020204030204" pitchFamily="34" charset="0"/>
                  <a:cs typeface="Calibri" panose="020F0502020204030204" pitchFamily="34" charset="0"/>
                </a:rPr>
                <a:t>- </a:t>
              </a:r>
              <a:r>
                <a:rPr lang="it-IT" sz="19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Definisce </a:t>
              </a:r>
              <a:r>
                <a:rPr lang="it-IT" sz="1900" dirty="0">
                  <a:latin typeface="Calibri" panose="020F0502020204030204" pitchFamily="34" charset="0"/>
                  <a:cs typeface="Calibri" panose="020F0502020204030204" pitchFamily="34" charset="0"/>
                </a:rPr>
                <a:t>un ciclo di vita standard per il building, il test e il </a:t>
              </a:r>
              <a:r>
                <a:rPr lang="it-IT" sz="19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deployment</a:t>
              </a:r>
              <a:r>
                <a:rPr lang="it-IT" sz="1900" dirty="0">
                  <a:latin typeface="Calibri" panose="020F0502020204030204" pitchFamily="34" charset="0"/>
                  <a:cs typeface="Calibri" panose="020F0502020204030204" pitchFamily="34" charset="0"/>
                </a:rPr>
                <a:t> di file di </a:t>
              </a:r>
              <a:r>
                <a:rPr lang="it-IT" sz="19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		  distribuzione </a:t>
              </a:r>
              <a:r>
                <a:rPr lang="it-IT" sz="1900" dirty="0">
                  <a:latin typeface="Calibri" panose="020F0502020204030204" pitchFamily="34" charset="0"/>
                  <a:cs typeface="Calibri" panose="020F0502020204030204" pitchFamily="34" charset="0"/>
                </a:rPr>
                <a:t>Java.</a:t>
              </a:r>
              <a:endParaRPr lang="it-IT" sz="19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/>
              <a:r>
                <a:rPr lang="it-IT" sz="19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	- Gestisce le dipendenze a librerie esterne (</a:t>
              </a:r>
              <a:r>
                <a:rPr lang="it-IT" sz="19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repository</a:t>
              </a:r>
              <a:r>
                <a:rPr lang="it-IT" sz="19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locale o remoto).</a:t>
              </a:r>
            </a:p>
            <a:p>
              <a:pPr lvl="1"/>
              <a:r>
                <a:rPr lang="it-IT" sz="1900" dirty="0"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r>
                <a:rPr lang="it-IT" sz="19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- Definisce una struttura standard delle directory.</a:t>
              </a:r>
            </a:p>
            <a:p>
              <a:pPr lvl="1"/>
              <a:endParaRPr lang="it-IT" sz="1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/>
              <a:r>
                <a:rPr lang="it-IT" sz="1900" dirty="0">
                  <a:latin typeface="Calibri" panose="020F0502020204030204" pitchFamily="34" charset="0"/>
                  <a:cs typeface="Calibri" panose="020F0502020204030204" pitchFamily="34" charset="0"/>
                </a:rPr>
                <a:t>I progetti </a:t>
              </a:r>
              <a:r>
                <a:rPr lang="it-IT" sz="19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Maven</a:t>
              </a:r>
              <a:r>
                <a:rPr lang="it-IT" sz="1900" dirty="0">
                  <a:latin typeface="Calibri" panose="020F0502020204030204" pitchFamily="34" charset="0"/>
                  <a:cs typeface="Calibri" panose="020F0502020204030204" pitchFamily="34" charset="0"/>
                </a:rPr>
                <a:t> sono configurati tramite il file pom.xml (Project Object Model</a:t>
              </a:r>
              <a:r>
                <a:rPr lang="it-IT" sz="19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).</a:t>
              </a:r>
              <a:endParaRPr lang="it-IT" sz="1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0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tangolo arrotondato 59"/>
          <p:cNvSpPr/>
          <p:nvPr/>
        </p:nvSpPr>
        <p:spPr>
          <a:xfrm>
            <a:off x="8472263" y="1628800"/>
            <a:ext cx="3600401" cy="4104456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Segnaposto contenuto 2"/>
          <p:cNvSpPr txBox="1">
            <a:spLocks/>
          </p:cNvSpPr>
          <p:nvPr/>
        </p:nvSpPr>
        <p:spPr bwMode="auto">
          <a:xfrm>
            <a:off x="8544272" y="1707133"/>
            <a:ext cx="3528392" cy="39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0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Char char="—"/>
              <a:defRPr sz="16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200">
                <a:solidFill>
                  <a:schemeClr val="tx1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sz="2400" b="1" kern="1200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 methods</a:t>
            </a:r>
          </a:p>
          <a:p>
            <a:pPr marL="0" indent="0">
              <a:spcBef>
                <a:spcPct val="0"/>
              </a:spcBef>
              <a:buFontTx/>
              <a:buNone/>
            </a:pPr>
            <a:endParaRPr lang="en-US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en-US" sz="2000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nominativo</a:t>
            </a:r>
            <a:endParaRPr lang="en-US" sz="2000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post </a:t>
            </a:r>
            <a:r>
              <a:rPr lang="en-US" sz="2000" kern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nominativo</a:t>
            </a:r>
            <a:endParaRPr lang="en-US" sz="2000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recapitoNominativo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post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recapitoN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ominativo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documentoIdentific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post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documentoIdentific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00050" lvl="1" indent="0">
              <a:spcBef>
                <a:spcPct val="0"/>
              </a:spcBef>
              <a:buNone/>
            </a:pPr>
            <a:endParaRPr lang="en-US" sz="2000" kern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get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tipoSesso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get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tipoRecapitoNominativo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400050" lvl="1" indent="0">
              <a:spcBef>
                <a:spcPct val="0"/>
              </a:spcBef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get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tipoDocumentoIdentific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tangolo arrotondato 4"/>
          <p:cNvSpPr/>
          <p:nvPr/>
        </p:nvSpPr>
        <p:spPr>
          <a:xfrm>
            <a:off x="263352" y="908720"/>
            <a:ext cx="7992888" cy="5400600"/>
          </a:xfrm>
          <a:prstGeom prst="roundRect">
            <a:avLst>
              <a:gd name="adj" fmla="val 3749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checklist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siamo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all’arrivo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8151" y="1034194"/>
            <a:ext cx="4846969" cy="4616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b="1" kern="1200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 implementations</a:t>
            </a:r>
            <a:endParaRPr lang="en-US" sz="2400" b="1" kern="1200" dirty="0">
              <a:solidFill>
                <a:srgbClr val="00428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2492896"/>
            <a:ext cx="216024" cy="216024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3104691"/>
            <a:ext cx="216024" cy="216024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3716486"/>
            <a:ext cx="216024" cy="216024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4969906"/>
            <a:ext cx="216024" cy="216024"/>
          </a:xfrm>
          <a:prstGeom prst="rect">
            <a:avLst/>
          </a:prstGeom>
        </p:spPr>
      </p:pic>
      <p:graphicFrame>
        <p:nvGraphicFramePr>
          <p:cNvPr id="15" name="Tabella 14"/>
          <p:cNvGraphicFramePr>
            <a:graphicFrameLocks noGrp="1"/>
          </p:cNvGraphicFramePr>
          <p:nvPr/>
        </p:nvGraphicFramePr>
        <p:xfrm>
          <a:off x="537832" y="1664804"/>
          <a:ext cx="7502383" cy="43564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1769">
                  <a:extLst>
                    <a:ext uri="{9D8B030D-6E8A-4147-A177-3AD203B41FA5}">
                      <a16:colId xmlns:a16="http://schemas.microsoft.com/office/drawing/2014/main" val="384591029"/>
                    </a:ext>
                  </a:extLst>
                </a:gridCol>
                <a:gridCol w="1071769">
                  <a:extLst>
                    <a:ext uri="{9D8B030D-6E8A-4147-A177-3AD203B41FA5}">
                      <a16:colId xmlns:a16="http://schemas.microsoft.com/office/drawing/2014/main" val="1865583556"/>
                    </a:ext>
                  </a:extLst>
                </a:gridCol>
                <a:gridCol w="1071769">
                  <a:extLst>
                    <a:ext uri="{9D8B030D-6E8A-4147-A177-3AD203B41FA5}">
                      <a16:colId xmlns:a16="http://schemas.microsoft.com/office/drawing/2014/main" val="1055394663"/>
                    </a:ext>
                  </a:extLst>
                </a:gridCol>
                <a:gridCol w="1071769">
                  <a:extLst>
                    <a:ext uri="{9D8B030D-6E8A-4147-A177-3AD203B41FA5}">
                      <a16:colId xmlns:a16="http://schemas.microsoft.com/office/drawing/2014/main" val="3379945216"/>
                    </a:ext>
                  </a:extLst>
                </a:gridCol>
                <a:gridCol w="1071769">
                  <a:extLst>
                    <a:ext uri="{9D8B030D-6E8A-4147-A177-3AD203B41FA5}">
                      <a16:colId xmlns:a16="http://schemas.microsoft.com/office/drawing/2014/main" val="2757705569"/>
                    </a:ext>
                  </a:extLst>
                </a:gridCol>
                <a:gridCol w="1071769">
                  <a:extLst>
                    <a:ext uri="{9D8B030D-6E8A-4147-A177-3AD203B41FA5}">
                      <a16:colId xmlns:a16="http://schemas.microsoft.com/office/drawing/2014/main" val="2784613341"/>
                    </a:ext>
                  </a:extLst>
                </a:gridCol>
                <a:gridCol w="1071769">
                  <a:extLst>
                    <a:ext uri="{9D8B030D-6E8A-4147-A177-3AD203B41FA5}">
                      <a16:colId xmlns:a16="http://schemas.microsoft.com/office/drawing/2014/main" val="260713532"/>
                    </a:ext>
                  </a:extLst>
                </a:gridCol>
              </a:tblGrid>
              <a:tr h="622355">
                <a:tc>
                  <a:txBody>
                    <a:bodyPr/>
                    <a:lstStyle/>
                    <a:p>
                      <a:r>
                        <a:rPr lang="it-IT" sz="200" dirty="0" smtClean="0"/>
                        <a:t>                                     </a:t>
                      </a:r>
                      <a:r>
                        <a:rPr lang="it-IT" sz="1600" dirty="0" err="1" smtClean="0"/>
                        <a:t>stack</a:t>
                      </a:r>
                      <a:endParaRPr lang="it-IT" sz="1600" dirty="0" smtClean="0"/>
                    </a:p>
                    <a:p>
                      <a:r>
                        <a:rPr lang="it-IT" sz="1600" dirty="0" err="1" smtClean="0"/>
                        <a:t>db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entity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repository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mapper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manager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bean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rest</a:t>
                      </a:r>
                      <a:r>
                        <a:rPr lang="it-IT" sz="1600" dirty="0" smtClean="0"/>
                        <a:t> service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786265"/>
                  </a:ext>
                </a:extLst>
              </a:tr>
              <a:tr h="622355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nominativo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302918"/>
                  </a:ext>
                </a:extLst>
              </a:tr>
              <a:tr h="622355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recapito</a:t>
                      </a:r>
                    </a:p>
                    <a:p>
                      <a:r>
                        <a:rPr lang="it-IT" sz="1600" dirty="0" err="1" smtClean="0"/>
                        <a:t>nominat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697938"/>
                  </a:ext>
                </a:extLst>
              </a:tr>
              <a:tr h="622355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doc. </a:t>
                      </a:r>
                      <a:r>
                        <a:rPr lang="it-IT" sz="1600" dirty="0" err="1" smtClean="0"/>
                        <a:t>identific</a:t>
                      </a:r>
                      <a:r>
                        <a:rPr lang="it-IT" sz="1600" dirty="0" smtClean="0"/>
                        <a:t>.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473343"/>
                  </a:ext>
                </a:extLst>
              </a:tr>
              <a:tr h="622355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tipo sesso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92714"/>
                  </a:ext>
                </a:extLst>
              </a:tr>
              <a:tr h="622355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tipo recapito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672051"/>
                  </a:ext>
                </a:extLst>
              </a:tr>
              <a:tr h="622355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tipo doc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412256"/>
                  </a:ext>
                </a:extLst>
              </a:tr>
            </a:tbl>
          </a:graphicData>
        </a:graphic>
      </p:graphicFrame>
      <p:cxnSp>
        <p:nvCxnSpPr>
          <p:cNvPr id="17" name="Connettore diritto 16"/>
          <p:cNvCxnSpPr/>
          <p:nvPr/>
        </p:nvCxnSpPr>
        <p:spPr bwMode="auto">
          <a:xfrm>
            <a:off x="537832" y="1664804"/>
            <a:ext cx="1093672" cy="6117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679" y="2420888"/>
            <a:ext cx="279641" cy="27964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900" y="2276872"/>
            <a:ext cx="689700" cy="689700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3035369"/>
            <a:ext cx="279641" cy="279641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830" y="2276599"/>
            <a:ext cx="689700" cy="68970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775" y="2276599"/>
            <a:ext cx="689700" cy="689700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069" y="2276599"/>
            <a:ext cx="689700" cy="689700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735" y="2276599"/>
            <a:ext cx="689700" cy="689700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402" y="2276599"/>
            <a:ext cx="689700" cy="689700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900" y="4123993"/>
            <a:ext cx="689700" cy="689700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193" y="4124189"/>
            <a:ext cx="689700" cy="689700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946" y="4123993"/>
            <a:ext cx="689700" cy="689700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069" y="4141103"/>
            <a:ext cx="689700" cy="689700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44" y="4148944"/>
            <a:ext cx="689700" cy="689700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055" y="4123993"/>
            <a:ext cx="689700" cy="689700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3652290"/>
            <a:ext cx="279641" cy="279641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69" y="4563204"/>
            <a:ext cx="279641" cy="279641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663" y="4901345"/>
            <a:ext cx="279641" cy="279641"/>
          </a:xfrm>
          <a:prstGeom prst="rect">
            <a:avLst/>
          </a:prstGeom>
        </p:spPr>
      </p:pic>
      <p:pic>
        <p:nvPicPr>
          <p:cNvPr id="36" name="Immagin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754" y="2867960"/>
            <a:ext cx="689700" cy="689700"/>
          </a:xfrm>
          <a:prstGeom prst="rect">
            <a:avLst/>
          </a:prstGeom>
        </p:spPr>
      </p:pic>
      <p:pic>
        <p:nvPicPr>
          <p:cNvPr id="37" name="Immagin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684" y="2867687"/>
            <a:ext cx="689700" cy="689700"/>
          </a:xfrm>
          <a:prstGeom prst="rect">
            <a:avLst/>
          </a:prstGeom>
        </p:spPr>
      </p:pic>
      <p:pic>
        <p:nvPicPr>
          <p:cNvPr id="38" name="Immagin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629" y="2867687"/>
            <a:ext cx="689700" cy="689700"/>
          </a:xfrm>
          <a:prstGeom prst="rect">
            <a:avLst/>
          </a:prstGeom>
        </p:spPr>
      </p:pic>
      <p:pic>
        <p:nvPicPr>
          <p:cNvPr id="39" name="Immagin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923" y="2867687"/>
            <a:ext cx="689700" cy="689700"/>
          </a:xfrm>
          <a:prstGeom prst="rect">
            <a:avLst/>
          </a:prstGeom>
        </p:spPr>
      </p:pic>
      <p:pic>
        <p:nvPicPr>
          <p:cNvPr id="40" name="Immagin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589" y="2867687"/>
            <a:ext cx="689700" cy="689700"/>
          </a:xfrm>
          <a:prstGeom prst="rect">
            <a:avLst/>
          </a:prstGeom>
        </p:spPr>
      </p:pic>
      <p:pic>
        <p:nvPicPr>
          <p:cNvPr id="41" name="Immagin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256" y="2867687"/>
            <a:ext cx="689700" cy="689700"/>
          </a:xfrm>
          <a:prstGeom prst="rect">
            <a:avLst/>
          </a:prstGeom>
        </p:spPr>
      </p:pic>
      <p:pic>
        <p:nvPicPr>
          <p:cNvPr id="42" name="Immagin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754" y="3534019"/>
            <a:ext cx="689700" cy="689700"/>
          </a:xfrm>
          <a:prstGeom prst="rect">
            <a:avLst/>
          </a:prstGeom>
        </p:spPr>
      </p:pic>
      <p:pic>
        <p:nvPicPr>
          <p:cNvPr id="43" name="Immagin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684" y="3533746"/>
            <a:ext cx="689700" cy="689700"/>
          </a:xfrm>
          <a:prstGeom prst="rect">
            <a:avLst/>
          </a:prstGeom>
        </p:spPr>
      </p:pic>
      <p:pic>
        <p:nvPicPr>
          <p:cNvPr id="44" name="Immagin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629" y="3533746"/>
            <a:ext cx="689700" cy="689700"/>
          </a:xfrm>
          <a:prstGeom prst="rect">
            <a:avLst/>
          </a:prstGeom>
        </p:spPr>
      </p:pic>
      <p:pic>
        <p:nvPicPr>
          <p:cNvPr id="45" name="Immagin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923" y="3533746"/>
            <a:ext cx="689700" cy="689700"/>
          </a:xfrm>
          <a:prstGeom prst="rect">
            <a:avLst/>
          </a:prstGeom>
        </p:spPr>
      </p:pic>
      <p:pic>
        <p:nvPicPr>
          <p:cNvPr id="46" name="Immagin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589" y="3533746"/>
            <a:ext cx="689700" cy="689700"/>
          </a:xfrm>
          <a:prstGeom prst="rect">
            <a:avLst/>
          </a:prstGeom>
        </p:spPr>
      </p:pic>
      <p:pic>
        <p:nvPicPr>
          <p:cNvPr id="47" name="Immagin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256" y="3533746"/>
            <a:ext cx="689700" cy="689700"/>
          </a:xfrm>
          <a:prstGeom prst="rect">
            <a:avLst/>
          </a:prstGeom>
        </p:spPr>
      </p:pic>
      <p:pic>
        <p:nvPicPr>
          <p:cNvPr id="48" name="Immagin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754" y="4791463"/>
            <a:ext cx="689700" cy="689700"/>
          </a:xfrm>
          <a:prstGeom prst="rect">
            <a:avLst/>
          </a:prstGeom>
        </p:spPr>
      </p:pic>
      <p:pic>
        <p:nvPicPr>
          <p:cNvPr id="49" name="Immagin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684" y="4791190"/>
            <a:ext cx="689700" cy="689700"/>
          </a:xfrm>
          <a:prstGeom prst="rect">
            <a:avLst/>
          </a:prstGeom>
        </p:spPr>
      </p:pic>
      <p:pic>
        <p:nvPicPr>
          <p:cNvPr id="50" name="Immagin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629" y="4791190"/>
            <a:ext cx="689700" cy="689700"/>
          </a:xfrm>
          <a:prstGeom prst="rect">
            <a:avLst/>
          </a:prstGeom>
        </p:spPr>
      </p:pic>
      <p:pic>
        <p:nvPicPr>
          <p:cNvPr id="51" name="Immagin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923" y="4791190"/>
            <a:ext cx="689700" cy="689700"/>
          </a:xfrm>
          <a:prstGeom prst="rect">
            <a:avLst/>
          </a:prstGeom>
        </p:spPr>
      </p:pic>
      <p:pic>
        <p:nvPicPr>
          <p:cNvPr id="52" name="Immagin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589" y="4791190"/>
            <a:ext cx="689700" cy="689700"/>
          </a:xfrm>
          <a:prstGeom prst="rect">
            <a:avLst/>
          </a:prstGeom>
        </p:spPr>
      </p:pic>
      <p:pic>
        <p:nvPicPr>
          <p:cNvPr id="53" name="Immagin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256" y="4791190"/>
            <a:ext cx="689700" cy="689700"/>
          </a:xfrm>
          <a:prstGeom prst="rect">
            <a:avLst/>
          </a:prstGeom>
        </p:spPr>
      </p:pic>
      <p:pic>
        <p:nvPicPr>
          <p:cNvPr id="54" name="Immagin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754" y="5369107"/>
            <a:ext cx="689700" cy="689700"/>
          </a:xfrm>
          <a:prstGeom prst="rect">
            <a:avLst/>
          </a:prstGeom>
        </p:spPr>
      </p:pic>
      <p:pic>
        <p:nvPicPr>
          <p:cNvPr id="55" name="Immagin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684" y="5368834"/>
            <a:ext cx="689700" cy="689700"/>
          </a:xfrm>
          <a:prstGeom prst="rect">
            <a:avLst/>
          </a:prstGeom>
        </p:spPr>
      </p:pic>
      <p:pic>
        <p:nvPicPr>
          <p:cNvPr id="56" name="Immagin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629" y="5368834"/>
            <a:ext cx="689700" cy="689700"/>
          </a:xfrm>
          <a:prstGeom prst="rect">
            <a:avLst/>
          </a:prstGeom>
        </p:spPr>
      </p:pic>
      <p:pic>
        <p:nvPicPr>
          <p:cNvPr id="57" name="Immagin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923" y="5368834"/>
            <a:ext cx="689700" cy="689700"/>
          </a:xfrm>
          <a:prstGeom prst="rect">
            <a:avLst/>
          </a:prstGeom>
        </p:spPr>
      </p:pic>
      <p:pic>
        <p:nvPicPr>
          <p:cNvPr id="58" name="Immagin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589" y="5368834"/>
            <a:ext cx="689700" cy="689700"/>
          </a:xfrm>
          <a:prstGeom prst="rect">
            <a:avLst/>
          </a:prstGeom>
        </p:spPr>
      </p:pic>
      <p:pic>
        <p:nvPicPr>
          <p:cNvPr id="59" name="Immagin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256" y="5368834"/>
            <a:ext cx="689700" cy="689700"/>
          </a:xfrm>
          <a:prstGeom prst="rect">
            <a:avLst/>
          </a:prstGeom>
        </p:spPr>
      </p:pic>
      <p:pic>
        <p:nvPicPr>
          <p:cNvPr id="65" name="Immagin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4623319"/>
            <a:ext cx="216024" cy="216024"/>
          </a:xfrm>
          <a:prstGeom prst="rect">
            <a:avLst/>
          </a:prstGeom>
        </p:spPr>
      </p:pic>
      <p:pic>
        <p:nvPicPr>
          <p:cNvPr id="66" name="Immagin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5301208"/>
            <a:ext cx="216024" cy="216024"/>
          </a:xfrm>
          <a:prstGeom prst="rect">
            <a:avLst/>
          </a:prstGeom>
        </p:spPr>
      </p:pic>
      <p:pic>
        <p:nvPicPr>
          <p:cNvPr id="68" name="Immagin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2807583"/>
            <a:ext cx="216024" cy="216024"/>
          </a:xfrm>
          <a:prstGeom prst="rect">
            <a:avLst/>
          </a:prstGeom>
        </p:spPr>
      </p:pic>
      <p:pic>
        <p:nvPicPr>
          <p:cNvPr id="69" name="Immagin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3419378"/>
            <a:ext cx="216024" cy="216024"/>
          </a:xfrm>
          <a:prstGeom prst="rect">
            <a:avLst/>
          </a:prstGeom>
        </p:spPr>
      </p:pic>
      <p:pic>
        <p:nvPicPr>
          <p:cNvPr id="70" name="Immagin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4031173"/>
            <a:ext cx="216024" cy="216024"/>
          </a:xfrm>
          <a:prstGeom prst="rect">
            <a:avLst/>
          </a:prstGeom>
        </p:spPr>
      </p:pic>
      <p:pic>
        <p:nvPicPr>
          <p:cNvPr id="71" name="Immagin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007" y="5249547"/>
            <a:ext cx="279641" cy="279641"/>
          </a:xfrm>
          <a:prstGeom prst="rect">
            <a:avLst/>
          </a:prstGeom>
        </p:spPr>
      </p:pic>
      <p:pic>
        <p:nvPicPr>
          <p:cNvPr id="72" name="Immagine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761" y="2744219"/>
            <a:ext cx="279641" cy="279641"/>
          </a:xfrm>
          <a:prstGeom prst="rect">
            <a:avLst/>
          </a:prstGeom>
        </p:spPr>
      </p:pic>
      <p:pic>
        <p:nvPicPr>
          <p:cNvPr id="73" name="Immagin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370" y="3358700"/>
            <a:ext cx="279641" cy="279641"/>
          </a:xfrm>
          <a:prstGeom prst="rect">
            <a:avLst/>
          </a:prstGeom>
        </p:spPr>
      </p:pic>
      <p:pic>
        <p:nvPicPr>
          <p:cNvPr id="74" name="Immagin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370" y="3975621"/>
            <a:ext cx="279641" cy="27964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419" y="301588"/>
            <a:ext cx="6614864" cy="66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8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BONUS time: </a:t>
            </a:r>
            <a:r>
              <a:rPr lang="it-IT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it-I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set file da REST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1487488" y="1844824"/>
            <a:ext cx="9001000" cy="1944216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1731504" y="2132856"/>
            <a:ext cx="85129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Vogliamo effettuare l’upload di un’immagine </a:t>
            </a:r>
            <a:r>
              <a:rPr lang="it-IT" sz="20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relativa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al documenti identificativo.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Servizio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in POST per upload.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Servizio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in GET per download documento id.</a:t>
            </a:r>
          </a:p>
        </p:txBody>
      </p:sp>
    </p:spTree>
    <p:extLst>
      <p:ext uri="{BB962C8B-B14F-4D97-AF65-F5344CB8AC3E}">
        <p14:creationId xmlns:p14="http://schemas.microsoft.com/office/powerpoint/2010/main" val="246589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BONUS time: dove salvare il file?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695400" y="1340768"/>
            <a:ext cx="10009112" cy="4320480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85" y="1476896"/>
            <a:ext cx="9747942" cy="3954066"/>
          </a:xfrm>
          <a:prstGeom prst="rect">
            <a:avLst/>
          </a:prstGeom>
        </p:spPr>
      </p:pic>
      <p:sp>
        <p:nvSpPr>
          <p:cNvPr id="4" name="Freccia a destra 3"/>
          <p:cNvSpPr/>
          <p:nvPr/>
        </p:nvSpPr>
        <p:spPr bwMode="auto">
          <a:xfrm rot="10800000">
            <a:off x="4007768" y="4365104"/>
            <a:ext cx="648072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61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BONUS time - suggerimento: upload con </a:t>
            </a:r>
            <a:r>
              <a:rPr lang="it-IT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path</a:t>
            </a:r>
            <a:r>
              <a:rPr lang="it-I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636786" y="1237697"/>
            <a:ext cx="10427765" cy="2139620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767408" y="1338011"/>
            <a:ext cx="97930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Suggerimento: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mantenere il servizio che inserisce i dati relativi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DocumentoIdentificazione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aggiungere un servizio che prenda come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path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param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tokenDocumentoIdentificazione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e in input un 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bytearray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67" y="3717032"/>
            <a:ext cx="10199244" cy="176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6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BONUS time - suggerimento</a:t>
            </a:r>
            <a:r>
              <a:rPr lang="it-I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upload con </a:t>
            </a:r>
            <a:r>
              <a:rPr lang="it-IT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path</a:t>
            </a:r>
            <a:r>
              <a:rPr lang="it-I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1055440" y="1052736"/>
            <a:ext cx="9865096" cy="4680520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56" y="1268760"/>
            <a:ext cx="95059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4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arrotondato 8"/>
          <p:cNvSpPr/>
          <p:nvPr/>
        </p:nvSpPr>
        <p:spPr>
          <a:xfrm>
            <a:off x="5624860" y="1268760"/>
            <a:ext cx="6375795" cy="4464496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002" y="1819611"/>
            <a:ext cx="4391638" cy="3362794"/>
          </a:xfrm>
          <a:prstGeom prst="rect">
            <a:avLst/>
          </a:prstGeom>
        </p:spPr>
      </p:pic>
      <p:sp>
        <p:nvSpPr>
          <p:cNvPr id="7" name="Rettangolo arrotondato 6"/>
          <p:cNvSpPr/>
          <p:nvPr/>
        </p:nvSpPr>
        <p:spPr>
          <a:xfrm>
            <a:off x="191344" y="1268760"/>
            <a:ext cx="4906377" cy="4464496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259446" y="2636912"/>
            <a:ext cx="17281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Salvataggio del lavoro nella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branch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locale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1521489"/>
            <a:ext cx="2981741" cy="3962953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Setup &amp; preparation, pt.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5663952" y="2598889"/>
            <a:ext cx="1800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latin typeface="Calibri" panose="020F0502020204030204" pitchFamily="34" charset="0"/>
                <a:cs typeface="Calibri" panose="020F0502020204030204" pitchFamily="34" charset="0"/>
              </a:rPr>
              <a:t>Checkout </a:t>
            </a:r>
            <a:r>
              <a:rPr lang="it-I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branch</a:t>
            </a:r>
            <a:r>
              <a:rPr lang="it-IT" dirty="0" smtClean="0">
                <a:latin typeface="Calibri" panose="020F0502020204030204" pitchFamily="34" charset="0"/>
                <a:cs typeface="Calibri" panose="020F0502020204030204" pitchFamily="34" charset="0"/>
              </a:rPr>
              <a:t> di partenza per il FE</a:t>
            </a:r>
            <a:endParaRPr lang="it-IT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Freccia in giù 14"/>
          <p:cNvSpPr/>
          <p:nvPr/>
        </p:nvSpPr>
        <p:spPr bwMode="auto">
          <a:xfrm rot="16200000">
            <a:off x="5213967" y="3154274"/>
            <a:ext cx="288032" cy="540190"/>
          </a:xfrm>
          <a:prstGeom prst="downArrow">
            <a:avLst/>
          </a:prstGeom>
          <a:solidFill>
            <a:srgbClr val="19B6E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" name="Rettangolo 4"/>
          <p:cNvSpPr/>
          <p:nvPr/>
        </p:nvSpPr>
        <p:spPr bwMode="auto">
          <a:xfrm>
            <a:off x="1987638" y="5182405"/>
            <a:ext cx="723986" cy="190811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156765" y="2780928"/>
            <a:ext cx="1008112" cy="216024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6" name="Rettangolo 15"/>
          <p:cNvSpPr/>
          <p:nvPr/>
        </p:nvSpPr>
        <p:spPr bwMode="auto">
          <a:xfrm>
            <a:off x="8269094" y="3706241"/>
            <a:ext cx="1008112" cy="216024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7" name="Rettangolo 16"/>
          <p:cNvSpPr/>
          <p:nvPr/>
        </p:nvSpPr>
        <p:spPr bwMode="auto">
          <a:xfrm>
            <a:off x="1948059" y="4006943"/>
            <a:ext cx="1879719" cy="199629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8" name="Rettangolo 17"/>
          <p:cNvSpPr/>
          <p:nvPr/>
        </p:nvSpPr>
        <p:spPr bwMode="auto">
          <a:xfrm>
            <a:off x="2055740" y="2109806"/>
            <a:ext cx="583876" cy="743129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89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arrotondato 3"/>
          <p:cNvSpPr/>
          <p:nvPr/>
        </p:nvSpPr>
        <p:spPr>
          <a:xfrm>
            <a:off x="2288132" y="906609"/>
            <a:ext cx="7336260" cy="5402711"/>
          </a:xfrm>
          <a:prstGeom prst="roundRect">
            <a:avLst>
              <a:gd name="adj" fmla="val 15774"/>
            </a:avLst>
          </a:prstGeom>
          <a:solidFill>
            <a:srgbClr val="FBFBFB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679" y="1268760"/>
            <a:ext cx="5349166" cy="4032448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Siamo alla fine</a:t>
            </a:r>
            <a:endParaRPr lang="it-IT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2787910" y="5487615"/>
            <a:ext cx="6336704" cy="4616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2400" b="1" kern="1200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Grazie per </a:t>
            </a:r>
            <a:r>
              <a:rPr lang="en-US" sz="2400" b="1" kern="1200" dirty="0" err="1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</a:t>
            </a:r>
            <a:r>
              <a:rPr lang="en-US" sz="2400" b="1" kern="1200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Vostro tempo.</a:t>
            </a:r>
            <a:endParaRPr lang="en-US" sz="2400" kern="12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07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Maven</a:t>
            </a:r>
            <a:r>
              <a:rPr lang="it-I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POM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uppo 9"/>
          <p:cNvGrpSpPr/>
          <p:nvPr/>
        </p:nvGrpSpPr>
        <p:grpSpPr>
          <a:xfrm>
            <a:off x="2351584" y="620688"/>
            <a:ext cx="7272808" cy="6120680"/>
            <a:chOff x="767408" y="3645024"/>
            <a:chExt cx="5112568" cy="2088232"/>
          </a:xfrm>
          <a:solidFill>
            <a:srgbClr val="FAFAFA"/>
          </a:solidFill>
        </p:grpSpPr>
        <p:sp>
          <p:nvSpPr>
            <p:cNvPr id="4" name="Rettangolo arrotondato 3"/>
            <p:cNvSpPr/>
            <p:nvPr/>
          </p:nvSpPr>
          <p:spPr>
            <a:xfrm>
              <a:off x="767408" y="3645024"/>
              <a:ext cx="5112568" cy="2088232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ttangolo 5"/>
            <p:cNvSpPr/>
            <p:nvPr/>
          </p:nvSpPr>
          <p:spPr>
            <a:xfrm>
              <a:off x="983432" y="3759106"/>
              <a:ext cx="4680520" cy="55770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>
                <a:lnSpc>
                  <a:spcPct val="150000"/>
                </a:lnSpc>
              </a:pPr>
              <a:endParaRPr lang="it-IT" sz="1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lnSpc>
                  <a:spcPct val="150000"/>
                </a:lnSpc>
              </a:pPr>
              <a:endParaRPr lang="it-IT" sz="1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lnSpc>
                  <a:spcPct val="150000"/>
                </a:lnSpc>
              </a:pPr>
              <a:endParaRPr lang="it-IT" sz="1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00" y="310951"/>
            <a:ext cx="7885024" cy="671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51384" y="332656"/>
            <a:ext cx="10363200" cy="55086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Maven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Directory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progetto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767408" y="980728"/>
            <a:ext cx="3168352" cy="5272330"/>
            <a:chOff x="767408" y="3645024"/>
            <a:chExt cx="5112568" cy="2088232"/>
          </a:xfrm>
          <a:solidFill>
            <a:srgbClr val="FAFAFA"/>
          </a:solidFill>
        </p:grpSpPr>
        <p:sp>
          <p:nvSpPr>
            <p:cNvPr id="17" name="Rettangolo arrotondato 16"/>
            <p:cNvSpPr/>
            <p:nvPr/>
          </p:nvSpPr>
          <p:spPr>
            <a:xfrm>
              <a:off x="767408" y="3645024"/>
              <a:ext cx="5112568" cy="2088232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983432" y="3759106"/>
              <a:ext cx="4680520" cy="38399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>
                <a:lnSpc>
                  <a:spcPct val="150000"/>
                </a:lnSpc>
              </a:pPr>
              <a:endParaRPr lang="it-IT" sz="1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lnSpc>
                  <a:spcPct val="150000"/>
                </a:lnSpc>
              </a:pPr>
              <a:endParaRPr lang="it-IT" sz="1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6" name="Picture 2" descr="https://upload.wikimedia.org/wikipedia/commons/thumb/c/cf/Maven_CoC.svg/220px-Maven_CoC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556792"/>
            <a:ext cx="2817494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po 19"/>
          <p:cNvGrpSpPr/>
          <p:nvPr/>
        </p:nvGrpSpPr>
        <p:grpSpPr>
          <a:xfrm>
            <a:off x="4069634" y="980728"/>
            <a:ext cx="7282950" cy="5272330"/>
            <a:chOff x="767408" y="3645024"/>
            <a:chExt cx="5112568" cy="2088232"/>
          </a:xfrm>
          <a:solidFill>
            <a:srgbClr val="FAFAFA"/>
          </a:solidFill>
        </p:grpSpPr>
        <p:sp>
          <p:nvSpPr>
            <p:cNvPr id="21" name="Rettangolo arrotondato 20"/>
            <p:cNvSpPr/>
            <p:nvPr/>
          </p:nvSpPr>
          <p:spPr>
            <a:xfrm>
              <a:off x="767408" y="3645024"/>
              <a:ext cx="5112568" cy="2088232"/>
            </a:xfrm>
            <a:prstGeom prst="roundRect">
              <a:avLst>
                <a:gd name="adj" fmla="val 5027"/>
              </a:avLst>
            </a:prstGeom>
            <a:grpFill/>
            <a:ln>
              <a:noFill/>
            </a:ln>
            <a:effectLst>
              <a:outerShdw blurRad="508000" sx="98000" sy="98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ttangolo 21"/>
            <p:cNvSpPr/>
            <p:nvPr/>
          </p:nvSpPr>
          <p:spPr>
            <a:xfrm>
              <a:off x="983432" y="3759106"/>
              <a:ext cx="4680520" cy="38399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lvl="1">
                <a:lnSpc>
                  <a:spcPct val="150000"/>
                </a:lnSpc>
              </a:pPr>
              <a:endParaRPr lang="it-IT" sz="1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lnSpc>
                  <a:spcPct val="150000"/>
                </a:lnSpc>
              </a:pPr>
              <a:endParaRPr lang="it-IT" sz="1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Rettangolo 7"/>
          <p:cNvSpPr/>
          <p:nvPr/>
        </p:nvSpPr>
        <p:spPr>
          <a:xfrm>
            <a:off x="4375303" y="1108514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Un progetto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Maven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ha una struttura di directory 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standard.</a:t>
            </a: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La directory 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principale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è la cartella del progetto che contiene il file 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pom.xml.</a:t>
            </a: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La cartella </a:t>
            </a:r>
            <a:r>
              <a:rPr lang="it-IT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it-IT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it-IT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main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contiene il codice 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sorgente (</a:t>
            </a:r>
            <a:r>
              <a:rPr lang="it-IT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it-IT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it-IT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main</a:t>
            </a:r>
            <a:r>
              <a:rPr lang="it-IT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/java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e le risorse del 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progetto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it-IT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it-IT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main</a:t>
            </a:r>
            <a:r>
              <a:rPr lang="it-IT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it-IT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resources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La cartella </a:t>
            </a:r>
            <a:r>
              <a:rPr lang="it-IT" sz="20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it-IT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/test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contiene il codice sorgente 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le risorse 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per l’esecuzione dei test automatici (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JUnit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La cartella target contiene i file generati durante la compilazione del 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progetto.</a:t>
            </a:r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45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Maven – Build Phases</a:t>
            </a:r>
            <a:endParaRPr lang="it-IT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ttangolo arrotondato 16"/>
          <p:cNvSpPr/>
          <p:nvPr/>
        </p:nvSpPr>
        <p:spPr>
          <a:xfrm>
            <a:off x="431800" y="980726"/>
            <a:ext cx="11199688" cy="5400603"/>
          </a:xfrm>
          <a:prstGeom prst="roundRect">
            <a:avLst>
              <a:gd name="adj" fmla="val 5027"/>
            </a:avLst>
          </a:prstGeom>
          <a:solidFill>
            <a:srgbClr val="FAFAFA"/>
          </a:solidFill>
          <a:ln>
            <a:noFill/>
          </a:ln>
          <a:effectLst>
            <a:outerShdw blurRad="508000" sx="98000" sy="98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631044" y="1052736"/>
            <a:ext cx="10801200" cy="447814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>
            <a:spAutoFit/>
          </a:bodyPr>
          <a:lstStyle/>
          <a:p>
            <a:pPr lvl="1"/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build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di un progetto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Maven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è suddivisa in fasi predefinite, che rappresentano 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il processo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di costruzione del progetto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endParaRPr lang="it-IT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ts val="3000"/>
              </a:lnSpc>
              <a:buFont typeface="+mj-lt"/>
              <a:buAutoNum type="arabicPeriod"/>
            </a:pPr>
            <a:r>
              <a:rPr lang="it-IT" sz="2000" b="1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Validate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viene eseguita per verificare la validità della configurazione del 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progetto (pom.xml).</a:t>
            </a:r>
          </a:p>
          <a:p>
            <a:pPr marL="914400" lvl="1" indent="-457200">
              <a:lnSpc>
                <a:spcPts val="3000"/>
              </a:lnSpc>
              <a:buFont typeface="+mj-lt"/>
              <a:buAutoNum type="arabicPeriod"/>
            </a:pPr>
            <a:r>
              <a:rPr lang="it-IT" sz="2000" b="1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Compile: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compila il codice sorgente del progetto e genera i file .</a:t>
            </a:r>
            <a:r>
              <a:rPr lang="it-IT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0" lvl="1" indent="-457200">
              <a:lnSpc>
                <a:spcPts val="3000"/>
              </a:lnSpc>
              <a:buFont typeface="+mj-lt"/>
              <a:buAutoNum type="arabicPeriod"/>
            </a:pPr>
            <a:r>
              <a:rPr lang="it-IT" sz="2000" b="1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Test: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esegue i test unitari del progetto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0" lvl="1" indent="-457200">
              <a:lnSpc>
                <a:spcPts val="3000"/>
              </a:lnSpc>
              <a:buFont typeface="+mj-lt"/>
              <a:buAutoNum type="arabicPeriod"/>
            </a:pPr>
            <a:r>
              <a:rPr lang="it-IT" sz="2000" b="1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Package: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crea il pacchetto del progetto, ad esempio un file JAR o WAR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0" lvl="1" indent="-457200">
              <a:lnSpc>
                <a:spcPts val="3000"/>
              </a:lnSpc>
              <a:buFont typeface="+mj-lt"/>
              <a:buAutoNum type="arabicPeriod"/>
            </a:pPr>
            <a:r>
              <a:rPr lang="it-IT" sz="2000" b="1" dirty="0" err="1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Verify</a:t>
            </a:r>
            <a:r>
              <a:rPr lang="it-IT" sz="2000" b="1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esegue ulteriori test per verificare che il pacchetto sia completo e funzionante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0" lvl="1" indent="-457200">
              <a:lnSpc>
                <a:spcPts val="3000"/>
              </a:lnSpc>
              <a:buFont typeface="+mj-lt"/>
              <a:buAutoNum type="arabicPeriod"/>
            </a:pPr>
            <a:r>
              <a:rPr lang="it-IT" sz="2000" b="1" dirty="0" err="1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it-IT" sz="2000" b="1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installa il pacchetto nel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repository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locale, dove può essere utilizzato come dipendenza in altri progetti</a:t>
            </a:r>
            <a:r>
              <a:rPr lang="it-IT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0" lvl="1" indent="-457200">
              <a:lnSpc>
                <a:spcPts val="3000"/>
              </a:lnSpc>
              <a:buFont typeface="+mj-lt"/>
              <a:buAutoNum type="arabicPeriod"/>
            </a:pPr>
            <a:r>
              <a:rPr lang="it-IT" sz="2000" b="1" dirty="0" err="1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</a:t>
            </a:r>
            <a:r>
              <a:rPr lang="it-IT" sz="2000" b="1" dirty="0" smtClean="0">
                <a:solidFill>
                  <a:srgbClr val="00428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pubblica il pacchetto su un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repository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remoto, come ad esempio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Nexus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Artifactory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, in modo che possa essere utilizzato da altri sviluppatori o progetti.</a:t>
            </a:r>
          </a:p>
        </p:txBody>
      </p:sp>
    </p:spTree>
    <p:extLst>
      <p:ext uri="{BB962C8B-B14F-4D97-AF65-F5344CB8AC3E}">
        <p14:creationId xmlns:p14="http://schemas.microsoft.com/office/powerpoint/2010/main" val="344913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vinet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ruttura predefinit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187734</TotalTime>
  <Words>2216</Words>
  <Application>Microsoft Office PowerPoint</Application>
  <PresentationFormat>Widescreen</PresentationFormat>
  <Paragraphs>493</Paragraphs>
  <Slides>66</Slides>
  <Notes>1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66</vt:i4>
      </vt:variant>
    </vt:vector>
  </HeadingPairs>
  <TitlesOfParts>
    <vt:vector size="78" baseType="lpstr">
      <vt:lpstr>MS PGothic</vt:lpstr>
      <vt:lpstr>MS PGothic</vt:lpstr>
      <vt:lpstr>Arial</vt:lpstr>
      <vt:lpstr>Calibri</vt:lpstr>
      <vt:lpstr>Calibri Light</vt:lpstr>
      <vt:lpstr>Consolas</vt:lpstr>
      <vt:lpstr>Helvetica</vt:lpstr>
      <vt:lpstr>Times New Roman</vt:lpstr>
      <vt:lpstr>Verdana</vt:lpstr>
      <vt:lpstr>Wingdings</vt:lpstr>
      <vt:lpstr>Previnet</vt:lpstr>
      <vt:lpstr>Fotografia di Photo Editor </vt:lpstr>
      <vt:lpstr>Previnet Academy BackEnd</vt:lpstr>
      <vt:lpstr>Chi siamo noi</vt:lpstr>
      <vt:lpstr>Dove siamo adesso (nel programma di academy)</vt:lpstr>
      <vt:lpstr>Panoramica del progetto: cosa comprende il BE? </vt:lpstr>
      <vt:lpstr>Tecnologie lato BE</vt:lpstr>
      <vt:lpstr>Maven</vt:lpstr>
      <vt:lpstr>Maven - POM</vt:lpstr>
      <vt:lpstr>Maven – Directory progetto</vt:lpstr>
      <vt:lpstr>Maven – Build Phases</vt:lpstr>
      <vt:lpstr>Maven – mvn</vt:lpstr>
      <vt:lpstr>Maven – Gestione delle dipendenze</vt:lpstr>
      <vt:lpstr>Quarkus</vt:lpstr>
      <vt:lpstr>Quarkus – Primo progetto</vt:lpstr>
      <vt:lpstr>Quarkus – Primo progetto</vt:lpstr>
      <vt:lpstr>Quarkus – Avviare il progetto</vt:lpstr>
      <vt:lpstr>Quarkus – Complichiamo l’esempio</vt:lpstr>
      <vt:lpstr>Quarkus –  Problemi esempio 2</vt:lpstr>
      <vt:lpstr>Quarkus – Soluzione Esempio 2</vt:lpstr>
      <vt:lpstr>Quarkus – Programming by Interfaces </vt:lpstr>
      <vt:lpstr>Quarkus – Dependency Injection</vt:lpstr>
      <vt:lpstr>Quarkus – Dependency Injection</vt:lpstr>
      <vt:lpstr>Postman</vt:lpstr>
      <vt:lpstr>Architettura esagonale – Layers</vt:lpstr>
      <vt:lpstr>Architettura esagonale – Programming by Interfaces</vt:lpstr>
      <vt:lpstr>Architettura esagonale – Entity, Mapper, Beans</vt:lpstr>
      <vt:lpstr>Architettura esagonale – Quadro completo</vt:lpstr>
      <vt:lpstr>Repository layer - Hibernate (JPA)</vt:lpstr>
      <vt:lpstr>Hibernate (JPA) - Esempio</vt:lpstr>
      <vt:lpstr>Hibernate (JPA) - Esempio</vt:lpstr>
      <vt:lpstr>Hibernate (JPA) - EntityManager</vt:lpstr>
      <vt:lpstr>Hibernate (JPA) - EntityManager</vt:lpstr>
      <vt:lpstr>It’s time to code</vt:lpstr>
      <vt:lpstr>Progetto d’esempio - Polizze</vt:lpstr>
      <vt:lpstr>Progetto d’esempio - Polizze</vt:lpstr>
      <vt:lpstr>Progetto d’esempio - Polizze</vt:lpstr>
      <vt:lpstr>Progetto d’esempio – Entity/tabelle coinvolte</vt:lpstr>
      <vt:lpstr>Progetto d’esempio – Come rappresentiamo la tabella di Polizza</vt:lpstr>
      <vt:lpstr>Progetto d’esempio – Che operazioni vogliamo svolgere?</vt:lpstr>
      <vt:lpstr>Progetto d’esempio – Postman</vt:lpstr>
      <vt:lpstr>Progetto d’esempio – Punti di riflessione</vt:lpstr>
      <vt:lpstr>Progetto d’esempio – Logs</vt:lpstr>
      <vt:lpstr>Progetto d’esempio – Logs</vt:lpstr>
      <vt:lpstr>Progetto d’esempio – Debugging</vt:lpstr>
      <vt:lpstr>Progetto d’esempio – Esercizi</vt:lpstr>
      <vt:lpstr>Progetto d’esempio – Esercizi</vt:lpstr>
      <vt:lpstr>Grazie, buon pranzo</vt:lpstr>
      <vt:lpstr>Cosa andremo (andrete) a realizzare</vt:lpstr>
      <vt:lpstr>Approccio bottom-up: le tabelle e le sequence</vt:lpstr>
      <vt:lpstr>Class between DB &amp; BE (nominativo)</vt:lpstr>
      <vt:lpstr>I mapper: cut &amp; shrink</vt:lpstr>
      <vt:lpstr>Class between BE &amp; REST (nominativo)</vt:lpstr>
      <vt:lpstr>Comunicazione BE-FE: i REST</vt:lpstr>
      <vt:lpstr>Rest list</vt:lpstr>
      <vt:lpstr>Setup &amp; preparation, pt. 1</vt:lpstr>
      <vt:lpstr>TODO checklist</vt:lpstr>
      <vt:lpstr>Per oggi terminiamo qui</vt:lpstr>
      <vt:lpstr>Solamente un nuovo giorno, un’altra volta</vt:lpstr>
      <vt:lpstr>Recap &amp; checkup</vt:lpstr>
      <vt:lpstr>TODO checklist, riprendiamo</vt:lpstr>
      <vt:lpstr>TODO checklist, siamo all’arrivo</vt:lpstr>
      <vt:lpstr>BONUS time: get &amp; set file da REST</vt:lpstr>
      <vt:lpstr>BONUS time: dove salvare il file?</vt:lpstr>
      <vt:lpstr>BONUS time - suggerimento: upload con path param</vt:lpstr>
      <vt:lpstr>BONUS time - suggerimento: upload con path param</vt:lpstr>
      <vt:lpstr>Setup &amp; preparation, pt. 2</vt:lpstr>
      <vt:lpstr>Siamo alla fine</vt:lpstr>
    </vt:vector>
  </TitlesOfParts>
  <Company>Previnet S.p.A.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PRODOTTO MULTIRAMO</dc:title>
  <dc:creator>Milici Antonio</dc:creator>
  <cp:lastModifiedBy>De Marchi Daniele</cp:lastModifiedBy>
  <cp:revision>1878</cp:revision>
  <cp:lastPrinted>2022-03-24T10:24:16Z</cp:lastPrinted>
  <dcterms:created xsi:type="dcterms:W3CDTF">2015-09-03T08:05:45Z</dcterms:created>
  <dcterms:modified xsi:type="dcterms:W3CDTF">2023-04-17T14:04:46Z</dcterms:modified>
</cp:coreProperties>
</file>